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skerville Display PT" charset="1" panose="02030602080406020203"/>
      <p:regular r:id="rId10"/>
    </p:embeddedFont>
    <p:embeddedFont>
      <p:font typeface="Baskerville Display PT Bold" charset="1" panose="02030702080406020203"/>
      <p:regular r:id="rId11"/>
    </p:embeddedFont>
    <p:embeddedFont>
      <p:font typeface="Baskerville Display PT Italics" charset="1" panose="02030602080406090203"/>
      <p:regular r:id="rId12"/>
    </p:embeddedFont>
    <p:embeddedFont>
      <p:font typeface="Baskerville Display PT Bold Italics" charset="1" panose="02030702080406090203"/>
      <p:regular r:id="rId13"/>
    </p:embeddedFont>
    <p:embeddedFont>
      <p:font typeface="Inter" charset="1" panose="020B0502030000000004"/>
      <p:regular r:id="rId14"/>
    </p:embeddedFont>
    <p:embeddedFont>
      <p:font typeface="Inter Bold" charset="1" panose="020B0802030000000004"/>
      <p:regular r:id="rId15"/>
    </p:embeddedFont>
    <p:embeddedFont>
      <p:font typeface="Inter Italics" charset="1" panose="020B0502030000000004"/>
      <p:regular r:id="rId16"/>
    </p:embeddedFont>
    <p:embeddedFont>
      <p:font typeface="Inter Bold Italics" charset="1" panose="020B0802030000000004"/>
      <p:regular r:id="rId17"/>
    </p:embeddedFont>
    <p:embeddedFont>
      <p:font typeface="Inter Thin" charset="1" panose="020B0A02050000000004"/>
      <p:regular r:id="rId18"/>
    </p:embeddedFont>
    <p:embeddedFont>
      <p:font typeface="Inter Thin Italics" charset="1" panose="020B0A02050000000004"/>
      <p:regular r:id="rId19"/>
    </p:embeddedFont>
    <p:embeddedFont>
      <p:font typeface="Inter Extra-Light" charset="1" panose="02000503000000020004"/>
      <p:regular r:id="rId20"/>
    </p:embeddedFont>
    <p:embeddedFont>
      <p:font typeface="Inter Light" charset="1" panose="02000503000000020004"/>
      <p:regular r:id="rId21"/>
    </p:embeddedFont>
    <p:embeddedFont>
      <p:font typeface="Inter Medium" charset="1" panose="02000503000000020004"/>
      <p:regular r:id="rId22"/>
    </p:embeddedFont>
    <p:embeddedFont>
      <p:font typeface="Inter Semi-Bold" charset="1" panose="02000503000000020004"/>
      <p:regular r:id="rId23"/>
    </p:embeddedFont>
    <p:embeddedFont>
      <p:font typeface="Inter Ultra-Bold" charset="1" panose="02000503000000020004"/>
      <p:regular r:id="rId24"/>
    </p:embeddedFont>
    <p:embeddedFont>
      <p:font typeface="Inter Heavy" charset="1" panose="0200050300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6821411" y="1281328"/>
            <a:ext cx="5379853" cy="4859951"/>
          </a:xfrm>
          <a:custGeom>
            <a:avLst/>
            <a:gdLst/>
            <a:ahLst/>
            <a:cxnLst/>
            <a:rect r="r" b="b" t="t" l="l"/>
            <a:pathLst>
              <a:path h="4859951" w="5379853">
                <a:moveTo>
                  <a:pt x="0" y="0"/>
                </a:moveTo>
                <a:lnTo>
                  <a:pt x="5379853" y="0"/>
                </a:lnTo>
                <a:lnTo>
                  <a:pt x="5379853" y="4859951"/>
                </a:lnTo>
                <a:lnTo>
                  <a:pt x="0" y="4859951"/>
                </a:lnTo>
                <a:lnTo>
                  <a:pt x="0" y="0"/>
                </a:lnTo>
                <a:close/>
              </a:path>
            </a:pathLst>
          </a:custGeom>
          <a:blipFill>
            <a:blip r:embed="rId2"/>
            <a:stretch>
              <a:fillRect l="0" t="0" r="0" b="0"/>
            </a:stretch>
          </a:blipFill>
        </p:spPr>
      </p:sp>
      <p:sp>
        <p:nvSpPr>
          <p:cNvPr name="TextBox 3" id="3"/>
          <p:cNvSpPr txBox="true"/>
          <p:nvPr/>
        </p:nvSpPr>
        <p:spPr>
          <a:xfrm rot="0">
            <a:off x="4943369" y="6255579"/>
            <a:ext cx="8833893" cy="2397044"/>
          </a:xfrm>
          <a:prstGeom prst="rect">
            <a:avLst/>
          </a:prstGeom>
        </p:spPr>
        <p:txBody>
          <a:bodyPr anchor="t" rtlCol="false" tIns="0" lIns="0" bIns="0" rIns="0">
            <a:spAutoFit/>
          </a:bodyPr>
          <a:lstStyle/>
          <a:p>
            <a:pPr algn="ctr">
              <a:lnSpc>
                <a:spcPts val="9629"/>
              </a:lnSpc>
            </a:pPr>
            <a:r>
              <a:rPr lang="en-US" sz="6878" spc="1375">
                <a:solidFill>
                  <a:srgbClr val="504C44"/>
                </a:solidFill>
                <a:latin typeface="Baskerville Display PT"/>
              </a:rPr>
              <a:t>ALGORITHMIC FAIRNESS</a:t>
            </a:r>
          </a:p>
        </p:txBody>
      </p:sp>
      <p:sp>
        <p:nvSpPr>
          <p:cNvPr name="TextBox 4" id="4"/>
          <p:cNvSpPr txBox="true"/>
          <p:nvPr/>
        </p:nvSpPr>
        <p:spPr>
          <a:xfrm rot="0">
            <a:off x="6063659" y="8842038"/>
            <a:ext cx="6593314" cy="416262"/>
          </a:xfrm>
          <a:prstGeom prst="rect">
            <a:avLst/>
          </a:prstGeom>
        </p:spPr>
        <p:txBody>
          <a:bodyPr anchor="t" rtlCol="false" tIns="0" lIns="0" bIns="0" rIns="0">
            <a:spAutoFit/>
          </a:bodyPr>
          <a:lstStyle/>
          <a:p>
            <a:pPr algn="ctr">
              <a:lnSpc>
                <a:spcPts val="3306"/>
              </a:lnSpc>
            </a:pPr>
            <a:r>
              <a:rPr lang="en-US" sz="2361" spc="472">
                <a:solidFill>
                  <a:srgbClr val="504C44"/>
                </a:solidFill>
                <a:latin typeface="Inter"/>
              </a:rPr>
              <a:t>FINANCE AND HEALTHCARE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421451" y="2623201"/>
            <a:ext cx="6369199" cy="3718312"/>
          </a:xfrm>
          <a:custGeom>
            <a:avLst/>
            <a:gdLst/>
            <a:ahLst/>
            <a:cxnLst/>
            <a:rect r="r" b="b" t="t" l="l"/>
            <a:pathLst>
              <a:path h="3718312" w="6369199">
                <a:moveTo>
                  <a:pt x="0" y="0"/>
                </a:moveTo>
                <a:lnTo>
                  <a:pt x="6369199" y="0"/>
                </a:lnTo>
                <a:lnTo>
                  <a:pt x="6369199" y="3718311"/>
                </a:lnTo>
                <a:lnTo>
                  <a:pt x="0" y="3718311"/>
                </a:lnTo>
                <a:lnTo>
                  <a:pt x="0" y="0"/>
                </a:lnTo>
                <a:close/>
              </a:path>
            </a:pathLst>
          </a:custGeom>
          <a:blipFill>
            <a:blip r:embed="rId2"/>
            <a:stretch>
              <a:fillRect l="0" t="0" r="0" b="0"/>
            </a:stretch>
          </a:blipFill>
        </p:spPr>
      </p:sp>
      <p:sp>
        <p:nvSpPr>
          <p:cNvPr name="Freeform 3" id="3"/>
          <p:cNvSpPr/>
          <p:nvPr/>
        </p:nvSpPr>
        <p:spPr>
          <a:xfrm flipH="false" flipV="false" rot="0">
            <a:off x="1421451" y="6341512"/>
            <a:ext cx="5832675" cy="3530121"/>
          </a:xfrm>
          <a:custGeom>
            <a:avLst/>
            <a:gdLst/>
            <a:ahLst/>
            <a:cxnLst/>
            <a:rect r="r" b="b" t="t" l="l"/>
            <a:pathLst>
              <a:path h="3530121" w="5832675">
                <a:moveTo>
                  <a:pt x="0" y="0"/>
                </a:moveTo>
                <a:lnTo>
                  <a:pt x="5832675" y="0"/>
                </a:lnTo>
                <a:lnTo>
                  <a:pt x="5832675" y="3530121"/>
                </a:lnTo>
                <a:lnTo>
                  <a:pt x="0" y="3530121"/>
                </a:lnTo>
                <a:lnTo>
                  <a:pt x="0" y="0"/>
                </a:lnTo>
                <a:close/>
              </a:path>
            </a:pathLst>
          </a:custGeom>
          <a:blipFill>
            <a:blip r:embed="rId3"/>
            <a:stretch>
              <a:fillRect l="0" t="0" r="0" b="0"/>
            </a:stretch>
          </a:blipFill>
        </p:spPr>
      </p:sp>
      <p:sp>
        <p:nvSpPr>
          <p:cNvPr name="Freeform 4" id="4"/>
          <p:cNvSpPr/>
          <p:nvPr/>
        </p:nvSpPr>
        <p:spPr>
          <a:xfrm flipH="false" flipV="false" rot="0">
            <a:off x="7998785" y="3055832"/>
            <a:ext cx="10064946" cy="960041"/>
          </a:xfrm>
          <a:custGeom>
            <a:avLst/>
            <a:gdLst/>
            <a:ahLst/>
            <a:cxnLst/>
            <a:rect r="r" b="b" t="t" l="l"/>
            <a:pathLst>
              <a:path h="960041" w="10064946">
                <a:moveTo>
                  <a:pt x="0" y="0"/>
                </a:moveTo>
                <a:lnTo>
                  <a:pt x="10064945" y="0"/>
                </a:lnTo>
                <a:lnTo>
                  <a:pt x="10064945" y="960041"/>
                </a:lnTo>
                <a:lnTo>
                  <a:pt x="0" y="960041"/>
                </a:lnTo>
                <a:lnTo>
                  <a:pt x="0" y="0"/>
                </a:lnTo>
                <a:close/>
              </a:path>
            </a:pathLst>
          </a:custGeom>
          <a:blipFill>
            <a:blip r:embed="rId4"/>
            <a:stretch>
              <a:fillRect l="0" t="0" r="0" b="0"/>
            </a:stretch>
          </a:blipFill>
        </p:spPr>
      </p:sp>
      <p:sp>
        <p:nvSpPr>
          <p:cNvPr name="Freeform 5" id="5"/>
          <p:cNvSpPr/>
          <p:nvPr/>
        </p:nvSpPr>
        <p:spPr>
          <a:xfrm flipH="false" flipV="false" rot="0">
            <a:off x="7998785" y="4085298"/>
            <a:ext cx="4382722" cy="1058202"/>
          </a:xfrm>
          <a:custGeom>
            <a:avLst/>
            <a:gdLst/>
            <a:ahLst/>
            <a:cxnLst/>
            <a:rect r="r" b="b" t="t" l="l"/>
            <a:pathLst>
              <a:path h="1058202" w="4382722">
                <a:moveTo>
                  <a:pt x="0" y="0"/>
                </a:moveTo>
                <a:lnTo>
                  <a:pt x="4382722" y="0"/>
                </a:lnTo>
                <a:lnTo>
                  <a:pt x="4382722" y="1058202"/>
                </a:lnTo>
                <a:lnTo>
                  <a:pt x="0" y="1058202"/>
                </a:lnTo>
                <a:lnTo>
                  <a:pt x="0" y="0"/>
                </a:lnTo>
                <a:close/>
              </a:path>
            </a:pathLst>
          </a:custGeom>
          <a:blipFill>
            <a:blip r:embed="rId5"/>
            <a:stretch>
              <a:fillRect l="0" t="0" r="0" b="0"/>
            </a:stretch>
          </a:blipFill>
        </p:spPr>
      </p:sp>
      <p:grpSp>
        <p:nvGrpSpPr>
          <p:cNvPr name="Group 6" id="6"/>
          <p:cNvGrpSpPr/>
          <p:nvPr/>
        </p:nvGrpSpPr>
        <p:grpSpPr>
          <a:xfrm rot="0">
            <a:off x="7998785" y="5606052"/>
            <a:ext cx="6747921" cy="1470921"/>
            <a:chOff x="0" y="0"/>
            <a:chExt cx="8997228" cy="1961228"/>
          </a:xfrm>
        </p:grpSpPr>
        <p:sp>
          <p:nvSpPr>
            <p:cNvPr name="TextBox 7" id="7"/>
            <p:cNvSpPr txBox="true"/>
            <p:nvPr/>
          </p:nvSpPr>
          <p:spPr>
            <a:xfrm rot="0">
              <a:off x="0" y="571636"/>
              <a:ext cx="8997228" cy="1389592"/>
            </a:xfrm>
            <a:prstGeom prst="rect">
              <a:avLst/>
            </a:prstGeom>
          </p:spPr>
          <p:txBody>
            <a:bodyPr anchor="t" rtlCol="false" tIns="0" lIns="0" bIns="0" rIns="0">
              <a:spAutoFit/>
            </a:bodyPr>
            <a:lstStyle/>
            <a:p>
              <a:pPr>
                <a:lnSpc>
                  <a:spcPts val="2800"/>
                </a:lnSpc>
              </a:pPr>
              <a:r>
                <a:rPr lang="en-US" sz="2000">
                  <a:solidFill>
                    <a:srgbClr val="504C44"/>
                  </a:solidFill>
                  <a:latin typeface="Inter"/>
                </a:rPr>
                <a:t>Computed as the ratio of rate of favorable outcome for the unprivileged group to that of the privileged group. The ideal value of this metric is 1.0.</a:t>
              </a:r>
            </a:p>
          </p:txBody>
        </p:sp>
        <p:sp>
          <p:nvSpPr>
            <p:cNvPr name="TextBox 8" id="8"/>
            <p:cNvSpPr txBox="true"/>
            <p:nvPr/>
          </p:nvSpPr>
          <p:spPr>
            <a:xfrm rot="0">
              <a:off x="0" y="-47625"/>
              <a:ext cx="4083541" cy="449792"/>
            </a:xfrm>
            <a:prstGeom prst="rect">
              <a:avLst/>
            </a:prstGeom>
          </p:spPr>
          <p:txBody>
            <a:bodyPr anchor="t" rtlCol="false" tIns="0" lIns="0" bIns="0" rIns="0">
              <a:spAutoFit/>
            </a:bodyPr>
            <a:lstStyle/>
            <a:p>
              <a:pPr>
                <a:lnSpc>
                  <a:spcPts val="2800"/>
                </a:lnSpc>
              </a:pPr>
              <a:r>
                <a:rPr lang="en-US" sz="2000">
                  <a:solidFill>
                    <a:srgbClr val="504C44"/>
                  </a:solidFill>
                  <a:latin typeface="Inter Bold"/>
                </a:rPr>
                <a:t>Disparate Impact</a:t>
              </a:r>
            </a:p>
          </p:txBody>
        </p:sp>
      </p:grpSp>
      <p:sp>
        <p:nvSpPr>
          <p:cNvPr name="TextBox 9" id="9"/>
          <p:cNvSpPr txBox="true"/>
          <p:nvPr/>
        </p:nvSpPr>
        <p:spPr>
          <a:xfrm rot="0">
            <a:off x="7998785" y="1248426"/>
            <a:ext cx="7555658" cy="137477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COMPUTING FAIRNESS METRIC</a:t>
            </a:r>
          </a:p>
        </p:txBody>
      </p:sp>
      <p:sp>
        <p:nvSpPr>
          <p:cNvPr name="TextBox 10" id="10"/>
          <p:cNvSpPr txBox="true"/>
          <p:nvPr/>
        </p:nvSpPr>
        <p:spPr>
          <a:xfrm rot="0">
            <a:off x="1421451" y="543576"/>
            <a:ext cx="4527237" cy="20796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BIAS IN DATASET</a:t>
            </a:r>
          </a:p>
          <a:p>
            <a:pPr>
              <a:lnSpc>
                <a:spcPts val="55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629733" y="2517468"/>
            <a:ext cx="8911652" cy="1169940"/>
          </a:xfrm>
          <a:custGeom>
            <a:avLst/>
            <a:gdLst/>
            <a:ahLst/>
            <a:cxnLst/>
            <a:rect r="r" b="b" t="t" l="l"/>
            <a:pathLst>
              <a:path h="1169940" w="8911652">
                <a:moveTo>
                  <a:pt x="0" y="0"/>
                </a:moveTo>
                <a:lnTo>
                  <a:pt x="8911652" y="0"/>
                </a:lnTo>
                <a:lnTo>
                  <a:pt x="8911652" y="1169940"/>
                </a:lnTo>
                <a:lnTo>
                  <a:pt x="0" y="1169940"/>
                </a:lnTo>
                <a:lnTo>
                  <a:pt x="0" y="0"/>
                </a:lnTo>
                <a:close/>
              </a:path>
            </a:pathLst>
          </a:custGeom>
          <a:blipFill>
            <a:blip r:embed="rId2"/>
            <a:stretch>
              <a:fillRect l="0" t="0" r="0" b="0"/>
            </a:stretch>
          </a:blipFill>
        </p:spPr>
      </p:sp>
      <p:sp>
        <p:nvSpPr>
          <p:cNvPr name="Freeform 3" id="3"/>
          <p:cNvSpPr/>
          <p:nvPr/>
        </p:nvSpPr>
        <p:spPr>
          <a:xfrm flipH="false" flipV="false" rot="0">
            <a:off x="1629733" y="7511359"/>
            <a:ext cx="11811676" cy="1005507"/>
          </a:xfrm>
          <a:custGeom>
            <a:avLst/>
            <a:gdLst/>
            <a:ahLst/>
            <a:cxnLst/>
            <a:rect r="r" b="b" t="t" l="l"/>
            <a:pathLst>
              <a:path h="1005507" w="11811676">
                <a:moveTo>
                  <a:pt x="0" y="0"/>
                </a:moveTo>
                <a:lnTo>
                  <a:pt x="11811676" y="0"/>
                </a:lnTo>
                <a:lnTo>
                  <a:pt x="11811676" y="1005507"/>
                </a:lnTo>
                <a:lnTo>
                  <a:pt x="0" y="1005507"/>
                </a:lnTo>
                <a:lnTo>
                  <a:pt x="0" y="0"/>
                </a:lnTo>
                <a:close/>
              </a:path>
            </a:pathLst>
          </a:custGeom>
          <a:blipFill>
            <a:blip r:embed="rId3"/>
            <a:stretch>
              <a:fillRect l="0" t="0" r="0" b="0"/>
            </a:stretch>
          </a:blipFill>
        </p:spPr>
      </p:sp>
      <p:sp>
        <p:nvSpPr>
          <p:cNvPr name="Freeform 4" id="4"/>
          <p:cNvSpPr/>
          <p:nvPr/>
        </p:nvSpPr>
        <p:spPr>
          <a:xfrm flipH="false" flipV="false" rot="0">
            <a:off x="1629733" y="8516866"/>
            <a:ext cx="5504364" cy="1128554"/>
          </a:xfrm>
          <a:custGeom>
            <a:avLst/>
            <a:gdLst/>
            <a:ahLst/>
            <a:cxnLst/>
            <a:rect r="r" b="b" t="t" l="l"/>
            <a:pathLst>
              <a:path h="1128554" w="5504364">
                <a:moveTo>
                  <a:pt x="0" y="0"/>
                </a:moveTo>
                <a:lnTo>
                  <a:pt x="5504364" y="0"/>
                </a:lnTo>
                <a:lnTo>
                  <a:pt x="5504364" y="1128554"/>
                </a:lnTo>
                <a:lnTo>
                  <a:pt x="0" y="1128554"/>
                </a:lnTo>
                <a:lnTo>
                  <a:pt x="0" y="0"/>
                </a:lnTo>
                <a:close/>
              </a:path>
            </a:pathLst>
          </a:custGeom>
          <a:blipFill>
            <a:blip r:embed="rId4"/>
            <a:stretch>
              <a:fillRect l="0" t="0" r="0" b="0"/>
            </a:stretch>
          </a:blipFill>
        </p:spPr>
      </p:sp>
      <p:sp>
        <p:nvSpPr>
          <p:cNvPr name="TextBox 5" id="5"/>
          <p:cNvSpPr txBox="true"/>
          <p:nvPr/>
        </p:nvSpPr>
        <p:spPr>
          <a:xfrm rot="0">
            <a:off x="1629733" y="1394888"/>
            <a:ext cx="8474220"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DATA TRANSFORMATION</a:t>
            </a:r>
          </a:p>
        </p:txBody>
      </p:sp>
      <p:sp>
        <p:nvSpPr>
          <p:cNvPr name="TextBox 6" id="6"/>
          <p:cNvSpPr txBox="true"/>
          <p:nvPr/>
        </p:nvSpPr>
        <p:spPr>
          <a:xfrm rot="0">
            <a:off x="11206515" y="2479368"/>
            <a:ext cx="5204003" cy="1743113"/>
          </a:xfrm>
          <a:prstGeom prst="rect">
            <a:avLst/>
          </a:prstGeom>
        </p:spPr>
        <p:txBody>
          <a:bodyPr anchor="t" rtlCol="false" tIns="0" lIns="0" bIns="0" rIns="0">
            <a:spAutoFit/>
          </a:bodyPr>
          <a:lstStyle/>
          <a:p>
            <a:pPr marL="430208" indent="-215104" lvl="1">
              <a:lnSpc>
                <a:spcPts val="2789"/>
              </a:lnSpc>
              <a:buFont typeface="Arial"/>
              <a:buChar char="•"/>
            </a:pPr>
            <a:r>
              <a:rPr lang="en-US" sz="1992">
                <a:solidFill>
                  <a:srgbClr val="504C44"/>
                </a:solidFill>
                <a:latin typeface="Inter Bold"/>
              </a:rPr>
              <a:t>Package used</a:t>
            </a:r>
            <a:r>
              <a:rPr lang="en-US" sz="1992">
                <a:solidFill>
                  <a:srgbClr val="504C44"/>
                </a:solidFill>
                <a:latin typeface="Inter"/>
              </a:rPr>
              <a:t>: aif360.algorithms</a:t>
            </a:r>
          </a:p>
          <a:p>
            <a:pPr marL="430208" indent="-215104" lvl="1">
              <a:lnSpc>
                <a:spcPts val="2789"/>
              </a:lnSpc>
              <a:buFont typeface="Arial"/>
              <a:buChar char="•"/>
            </a:pPr>
            <a:r>
              <a:rPr lang="en-US" sz="1992">
                <a:solidFill>
                  <a:srgbClr val="504C44"/>
                </a:solidFill>
                <a:latin typeface="Inter Bold"/>
              </a:rPr>
              <a:t>Algorithm</a:t>
            </a:r>
            <a:r>
              <a:rPr lang="en-US" sz="1992">
                <a:solidFill>
                  <a:srgbClr val="504C44"/>
                </a:solidFill>
                <a:latin typeface="Inter"/>
              </a:rPr>
              <a:t>: Reweighting </a:t>
            </a:r>
          </a:p>
          <a:p>
            <a:pPr marL="430208" indent="-215104" lvl="1">
              <a:lnSpc>
                <a:spcPts val="2789"/>
              </a:lnSpc>
              <a:buFont typeface="Arial"/>
              <a:buChar char="•"/>
            </a:pPr>
            <a:r>
              <a:rPr lang="en-US" sz="1992">
                <a:solidFill>
                  <a:srgbClr val="504C44"/>
                </a:solidFill>
                <a:latin typeface="Inter Bold"/>
              </a:rPr>
              <a:t>Bias mitigation technique</a:t>
            </a:r>
            <a:r>
              <a:rPr lang="en-US" sz="1992">
                <a:solidFill>
                  <a:srgbClr val="504C44"/>
                </a:solidFill>
                <a:latin typeface="Inter"/>
              </a:rPr>
              <a:t>: Data preprocessing</a:t>
            </a:r>
          </a:p>
          <a:p>
            <a:pPr>
              <a:lnSpc>
                <a:spcPts val="2789"/>
              </a:lnSpc>
            </a:pPr>
          </a:p>
        </p:txBody>
      </p:sp>
      <p:sp>
        <p:nvSpPr>
          <p:cNvPr name="TextBox 7" id="7"/>
          <p:cNvSpPr txBox="true"/>
          <p:nvPr/>
        </p:nvSpPr>
        <p:spPr>
          <a:xfrm rot="0">
            <a:off x="1629733" y="3978322"/>
            <a:ext cx="9116694" cy="1054100"/>
          </a:xfrm>
          <a:prstGeom prst="rect">
            <a:avLst/>
          </a:prstGeom>
        </p:spPr>
        <p:txBody>
          <a:bodyPr anchor="t" rtlCol="false" tIns="0" lIns="0" bIns="0" rIns="0">
            <a:spAutoFit/>
          </a:bodyPr>
          <a:lstStyle/>
          <a:p>
            <a:pPr>
              <a:lnSpc>
                <a:spcPts val="2800"/>
              </a:lnSpc>
            </a:pPr>
            <a:r>
              <a:rPr lang="en-US" sz="2000">
                <a:solidFill>
                  <a:srgbClr val="504C44"/>
                </a:solidFill>
                <a:latin typeface="Inter"/>
              </a:rPr>
              <a:t>Reweighting algorithm transforms the dataset to have more equity in positive outcomes on the protected attribute for the privileged and unprivileged groups.</a:t>
            </a:r>
          </a:p>
        </p:txBody>
      </p:sp>
      <p:sp>
        <p:nvSpPr>
          <p:cNvPr name="TextBox 8" id="8"/>
          <p:cNvSpPr txBox="true"/>
          <p:nvPr/>
        </p:nvSpPr>
        <p:spPr>
          <a:xfrm rot="0">
            <a:off x="1629733" y="6384234"/>
            <a:ext cx="8474220"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FAIRNESS METRIC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6755653" y="2356724"/>
            <a:ext cx="4776695" cy="4272080"/>
          </a:xfrm>
          <a:custGeom>
            <a:avLst/>
            <a:gdLst/>
            <a:ahLst/>
            <a:cxnLst/>
            <a:rect r="r" b="b" t="t" l="l"/>
            <a:pathLst>
              <a:path h="4272080" w="4776695">
                <a:moveTo>
                  <a:pt x="0" y="0"/>
                </a:moveTo>
                <a:lnTo>
                  <a:pt x="4776694" y="0"/>
                </a:lnTo>
                <a:lnTo>
                  <a:pt x="4776694" y="4272080"/>
                </a:lnTo>
                <a:lnTo>
                  <a:pt x="0" y="4272080"/>
                </a:lnTo>
                <a:lnTo>
                  <a:pt x="0" y="0"/>
                </a:lnTo>
                <a:close/>
              </a:path>
            </a:pathLst>
          </a:custGeom>
          <a:blipFill>
            <a:blip r:embed="rId2"/>
            <a:stretch>
              <a:fillRect l="0" t="0" r="0" b="0"/>
            </a:stretch>
          </a:blipFill>
        </p:spPr>
      </p:sp>
      <p:sp>
        <p:nvSpPr>
          <p:cNvPr name="TextBox 3" id="3"/>
          <p:cNvSpPr txBox="true"/>
          <p:nvPr/>
        </p:nvSpPr>
        <p:spPr>
          <a:xfrm rot="0">
            <a:off x="6755653" y="1133492"/>
            <a:ext cx="4774422"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THE AI NURSE</a:t>
            </a:r>
          </a:p>
        </p:txBody>
      </p:sp>
      <p:sp>
        <p:nvSpPr>
          <p:cNvPr name="TextBox 4" id="4"/>
          <p:cNvSpPr txBox="true"/>
          <p:nvPr/>
        </p:nvSpPr>
        <p:spPr>
          <a:xfrm rot="0">
            <a:off x="5591087" y="7134485"/>
            <a:ext cx="7564845" cy="1758950"/>
          </a:xfrm>
          <a:prstGeom prst="rect">
            <a:avLst/>
          </a:prstGeom>
        </p:spPr>
        <p:txBody>
          <a:bodyPr anchor="t" rtlCol="false" tIns="0" lIns="0" bIns="0" rIns="0">
            <a:spAutoFit/>
          </a:bodyPr>
          <a:lstStyle/>
          <a:p>
            <a:pPr algn="just">
              <a:lnSpc>
                <a:spcPts val="2800"/>
              </a:lnSpc>
            </a:pPr>
            <a:r>
              <a:rPr lang="en-US" sz="2000">
                <a:solidFill>
                  <a:srgbClr val="504C44"/>
                </a:solidFill>
                <a:latin typeface="Inter"/>
              </a:rPr>
              <a:t>The AI Nurse, an Avocado Advocate, Keeps Recommending Guacamole for Every Ailment, Ignoring Other Food Preferences. Patients Wonder if Avocado Toast is the Universal Cure! </a:t>
            </a:r>
          </a:p>
          <a:p>
            <a:pPr algn="just">
              <a:lnSpc>
                <a:spcPts val="28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5149362" y="1867196"/>
            <a:ext cx="7989276" cy="7391104"/>
          </a:xfrm>
          <a:custGeom>
            <a:avLst/>
            <a:gdLst/>
            <a:ahLst/>
            <a:cxnLst/>
            <a:rect r="r" b="b" t="t" l="l"/>
            <a:pathLst>
              <a:path h="7391104" w="7989276">
                <a:moveTo>
                  <a:pt x="0" y="0"/>
                </a:moveTo>
                <a:lnTo>
                  <a:pt x="7989276" y="0"/>
                </a:lnTo>
                <a:lnTo>
                  <a:pt x="7989276" y="7391104"/>
                </a:lnTo>
                <a:lnTo>
                  <a:pt x="0" y="7391104"/>
                </a:lnTo>
                <a:lnTo>
                  <a:pt x="0" y="0"/>
                </a:lnTo>
                <a:close/>
              </a:path>
            </a:pathLst>
          </a:custGeom>
          <a:blipFill>
            <a:blip r:embed="rId2"/>
            <a:stretch>
              <a:fillRect l="0" t="0" r="0" b="0"/>
            </a:stretch>
          </a:blipFill>
        </p:spPr>
      </p:sp>
      <p:sp>
        <p:nvSpPr>
          <p:cNvPr name="TextBox 3" id="3"/>
          <p:cNvSpPr txBox="true"/>
          <p:nvPr/>
        </p:nvSpPr>
        <p:spPr>
          <a:xfrm rot="0">
            <a:off x="2851087" y="962025"/>
            <a:ext cx="12585827"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NAVIGATING FAIRNESS IN DIAGNOSES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810773"/>
            <a:ext cx="7870967" cy="3939520"/>
          </a:xfrm>
          <a:custGeom>
            <a:avLst/>
            <a:gdLst/>
            <a:ahLst/>
            <a:cxnLst/>
            <a:rect r="r" b="b" t="t" l="l"/>
            <a:pathLst>
              <a:path h="3939520" w="7870967">
                <a:moveTo>
                  <a:pt x="0" y="0"/>
                </a:moveTo>
                <a:lnTo>
                  <a:pt x="7870967" y="0"/>
                </a:lnTo>
                <a:lnTo>
                  <a:pt x="7870967" y="3939520"/>
                </a:lnTo>
                <a:lnTo>
                  <a:pt x="0" y="3939520"/>
                </a:lnTo>
                <a:lnTo>
                  <a:pt x="0" y="0"/>
                </a:lnTo>
                <a:close/>
              </a:path>
            </a:pathLst>
          </a:custGeom>
          <a:blipFill>
            <a:blip r:embed="rId2"/>
            <a:stretch>
              <a:fillRect l="0" t="0" r="0" b="0"/>
            </a:stretch>
          </a:blipFill>
        </p:spPr>
      </p:sp>
      <p:sp>
        <p:nvSpPr>
          <p:cNvPr name="TextBox 3" id="3"/>
          <p:cNvSpPr txBox="true"/>
          <p:nvPr/>
        </p:nvSpPr>
        <p:spPr>
          <a:xfrm rot="0">
            <a:off x="9144000" y="3819970"/>
            <a:ext cx="8438795" cy="387350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504C44"/>
                </a:solidFill>
                <a:latin typeface="Inter"/>
              </a:rPr>
              <a:t>Artificial Intelligence (AI) holds great promise in transforming healthcare, but it also raises ethical concerns that demand careful consideration.</a:t>
            </a:r>
          </a:p>
          <a:p>
            <a:pPr>
              <a:lnSpc>
                <a:spcPts val="2800"/>
              </a:lnSpc>
            </a:pPr>
          </a:p>
          <a:p>
            <a:pPr marL="431801" indent="-215900" lvl="1">
              <a:lnSpc>
                <a:spcPts val="2800"/>
              </a:lnSpc>
              <a:buFont typeface="Arial"/>
              <a:buChar char="•"/>
            </a:pPr>
            <a:r>
              <a:rPr lang="en-US" sz="2000">
                <a:solidFill>
                  <a:srgbClr val="504C44"/>
                </a:solidFill>
                <a:latin typeface="Inter"/>
              </a:rPr>
              <a:t>We are focusing on mitigating bias in our heart attack prediction model, recognizing the importance of fair and unbiased predictions for patient well-being.</a:t>
            </a:r>
          </a:p>
          <a:p>
            <a:pPr>
              <a:lnSpc>
                <a:spcPts val="2800"/>
              </a:lnSpc>
            </a:pPr>
          </a:p>
          <a:p>
            <a:pPr marL="431801" indent="-215900" lvl="1">
              <a:lnSpc>
                <a:spcPts val="2800"/>
              </a:lnSpc>
              <a:buFont typeface="Arial"/>
              <a:buChar char="•"/>
            </a:pPr>
            <a:r>
              <a:rPr lang="en-US" sz="2000">
                <a:solidFill>
                  <a:srgbClr val="504C44"/>
                </a:solidFill>
                <a:latin typeface="Inter"/>
              </a:rPr>
              <a:t>By implementing techniques such as SMOTE and post-analysis with LIME, we aim to enhance the fairness and interpretability of our AI model.</a:t>
            </a:r>
          </a:p>
        </p:txBody>
      </p:sp>
      <p:sp>
        <p:nvSpPr>
          <p:cNvPr name="TextBox 4" id="4"/>
          <p:cNvSpPr txBox="true"/>
          <p:nvPr/>
        </p:nvSpPr>
        <p:spPr>
          <a:xfrm rot="0">
            <a:off x="1028700" y="1923429"/>
            <a:ext cx="8115300" cy="137477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ETHICAL CONCERNS IN AI HEALTHCARE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9961541" y="1028700"/>
            <a:ext cx="5735479" cy="4231624"/>
          </a:xfrm>
          <a:custGeom>
            <a:avLst/>
            <a:gdLst/>
            <a:ahLst/>
            <a:cxnLst/>
            <a:rect r="r" b="b" t="t" l="l"/>
            <a:pathLst>
              <a:path h="4231624" w="5735479">
                <a:moveTo>
                  <a:pt x="0" y="0"/>
                </a:moveTo>
                <a:lnTo>
                  <a:pt x="5735478" y="0"/>
                </a:lnTo>
                <a:lnTo>
                  <a:pt x="5735478" y="4231624"/>
                </a:lnTo>
                <a:lnTo>
                  <a:pt x="0" y="4231624"/>
                </a:lnTo>
                <a:lnTo>
                  <a:pt x="0" y="0"/>
                </a:lnTo>
                <a:close/>
              </a:path>
            </a:pathLst>
          </a:custGeom>
          <a:blipFill>
            <a:blip r:embed="rId2"/>
            <a:stretch>
              <a:fillRect l="0" t="0" r="0" b="0"/>
            </a:stretch>
          </a:blipFill>
        </p:spPr>
      </p:sp>
      <p:sp>
        <p:nvSpPr>
          <p:cNvPr name="Freeform 3" id="3"/>
          <p:cNvSpPr/>
          <p:nvPr/>
        </p:nvSpPr>
        <p:spPr>
          <a:xfrm flipH="false" flipV="false" rot="0">
            <a:off x="9991075" y="5511636"/>
            <a:ext cx="5705945" cy="4223298"/>
          </a:xfrm>
          <a:custGeom>
            <a:avLst/>
            <a:gdLst/>
            <a:ahLst/>
            <a:cxnLst/>
            <a:rect r="r" b="b" t="t" l="l"/>
            <a:pathLst>
              <a:path h="4223298" w="5705945">
                <a:moveTo>
                  <a:pt x="0" y="0"/>
                </a:moveTo>
                <a:lnTo>
                  <a:pt x="5705944" y="0"/>
                </a:lnTo>
                <a:lnTo>
                  <a:pt x="5705944" y="4223298"/>
                </a:lnTo>
                <a:lnTo>
                  <a:pt x="0" y="4223298"/>
                </a:lnTo>
                <a:lnTo>
                  <a:pt x="0" y="0"/>
                </a:lnTo>
                <a:close/>
              </a:path>
            </a:pathLst>
          </a:custGeom>
          <a:blipFill>
            <a:blip r:embed="rId3"/>
            <a:stretch>
              <a:fillRect l="0" t="0" r="0" b="0"/>
            </a:stretch>
          </a:blipFill>
        </p:spPr>
      </p:sp>
      <p:sp>
        <p:nvSpPr>
          <p:cNvPr name="TextBox 4" id="4"/>
          <p:cNvSpPr txBox="true"/>
          <p:nvPr/>
        </p:nvSpPr>
        <p:spPr>
          <a:xfrm rot="0">
            <a:off x="2430925" y="2952677"/>
            <a:ext cx="5526839" cy="5484818"/>
          </a:xfrm>
          <a:prstGeom prst="rect">
            <a:avLst/>
          </a:prstGeom>
        </p:spPr>
        <p:txBody>
          <a:bodyPr anchor="t" rtlCol="false" tIns="0" lIns="0" bIns="0" rIns="0">
            <a:spAutoFit/>
          </a:bodyPr>
          <a:lstStyle/>
          <a:p>
            <a:pPr>
              <a:lnSpc>
                <a:spcPts val="2712"/>
              </a:lnSpc>
            </a:pPr>
            <a:r>
              <a:rPr lang="en-US" sz="1937">
                <a:solidFill>
                  <a:srgbClr val="504C44"/>
                </a:solidFill>
                <a:latin typeface="Inter Bold"/>
              </a:rPr>
              <a:t>Dataset</a:t>
            </a:r>
            <a:r>
              <a:rPr lang="en-US" sz="1937">
                <a:solidFill>
                  <a:srgbClr val="504C44"/>
                </a:solidFill>
                <a:latin typeface="Inter"/>
              </a:rPr>
              <a:t>: Healthcare-dataset-stroke-data</a:t>
            </a:r>
          </a:p>
          <a:p>
            <a:pPr>
              <a:lnSpc>
                <a:spcPts val="2712"/>
              </a:lnSpc>
            </a:pPr>
          </a:p>
          <a:p>
            <a:pPr>
              <a:lnSpc>
                <a:spcPts val="2712"/>
              </a:lnSpc>
            </a:pPr>
            <a:r>
              <a:rPr lang="en-US" sz="1937">
                <a:solidFill>
                  <a:srgbClr val="504C44"/>
                </a:solidFill>
                <a:latin typeface="Inter Bold"/>
              </a:rPr>
              <a:t>Key</a:t>
            </a:r>
            <a:r>
              <a:rPr lang="en-US" sz="1937">
                <a:solidFill>
                  <a:srgbClr val="504C44"/>
                </a:solidFill>
                <a:latin typeface="Inter"/>
              </a:rPr>
              <a:t> </a:t>
            </a:r>
            <a:r>
              <a:rPr lang="en-US" sz="1937">
                <a:solidFill>
                  <a:srgbClr val="504C44"/>
                </a:solidFill>
                <a:latin typeface="Inter Bold"/>
              </a:rPr>
              <a:t>Parameters</a:t>
            </a:r>
            <a:r>
              <a:rPr lang="en-US" sz="1937">
                <a:solidFill>
                  <a:srgbClr val="504C44"/>
                </a:solidFill>
                <a:latin typeface="Inter"/>
              </a:rPr>
              <a:t>: </a:t>
            </a:r>
          </a:p>
          <a:p>
            <a:pPr marL="418260" indent="-209130" lvl="1">
              <a:lnSpc>
                <a:spcPts val="2712"/>
              </a:lnSpc>
              <a:buFont typeface="Arial"/>
              <a:buChar char="•"/>
            </a:pPr>
            <a:r>
              <a:rPr lang="en-US" sz="1937">
                <a:solidFill>
                  <a:srgbClr val="504C44"/>
                </a:solidFill>
                <a:latin typeface="Inter"/>
              </a:rPr>
              <a:t>id</a:t>
            </a:r>
          </a:p>
          <a:p>
            <a:pPr marL="418260" indent="-209130" lvl="1">
              <a:lnSpc>
                <a:spcPts val="2712"/>
              </a:lnSpc>
              <a:buFont typeface="Arial"/>
              <a:buChar char="•"/>
            </a:pPr>
            <a:r>
              <a:rPr lang="en-US" sz="1937">
                <a:solidFill>
                  <a:srgbClr val="504C44"/>
                </a:solidFill>
                <a:latin typeface="Inter"/>
              </a:rPr>
              <a:t>gender</a:t>
            </a:r>
          </a:p>
          <a:p>
            <a:pPr marL="418260" indent="-209130" lvl="1">
              <a:lnSpc>
                <a:spcPts val="2712"/>
              </a:lnSpc>
              <a:buFont typeface="Arial"/>
              <a:buChar char="•"/>
            </a:pPr>
            <a:r>
              <a:rPr lang="en-US" sz="1937">
                <a:solidFill>
                  <a:srgbClr val="504C44"/>
                </a:solidFill>
                <a:latin typeface="Inter"/>
              </a:rPr>
              <a:t>age</a:t>
            </a:r>
          </a:p>
          <a:p>
            <a:pPr marL="418260" indent="-209130" lvl="1">
              <a:lnSpc>
                <a:spcPts val="2712"/>
              </a:lnSpc>
              <a:buFont typeface="Arial"/>
              <a:buChar char="•"/>
            </a:pPr>
            <a:r>
              <a:rPr lang="en-US" sz="1937">
                <a:solidFill>
                  <a:srgbClr val="504C44"/>
                </a:solidFill>
                <a:latin typeface="Inter"/>
              </a:rPr>
              <a:t>hypertension</a:t>
            </a:r>
          </a:p>
          <a:p>
            <a:pPr marL="418260" indent="-209130" lvl="1">
              <a:lnSpc>
                <a:spcPts val="2712"/>
              </a:lnSpc>
              <a:buFont typeface="Arial"/>
              <a:buChar char="•"/>
            </a:pPr>
            <a:r>
              <a:rPr lang="en-US" sz="1937">
                <a:solidFill>
                  <a:srgbClr val="504C44"/>
                </a:solidFill>
                <a:latin typeface="Inter"/>
              </a:rPr>
              <a:t>heart_disease</a:t>
            </a:r>
          </a:p>
          <a:p>
            <a:pPr marL="418260" indent="-209130" lvl="1">
              <a:lnSpc>
                <a:spcPts val="2712"/>
              </a:lnSpc>
              <a:buFont typeface="Arial"/>
              <a:buChar char="•"/>
            </a:pPr>
            <a:r>
              <a:rPr lang="en-US" sz="1937">
                <a:solidFill>
                  <a:srgbClr val="504C44"/>
                </a:solidFill>
                <a:latin typeface="Inter"/>
              </a:rPr>
              <a:t>ever_married</a:t>
            </a:r>
          </a:p>
          <a:p>
            <a:pPr marL="418260" indent="-209130" lvl="1">
              <a:lnSpc>
                <a:spcPts val="2712"/>
              </a:lnSpc>
              <a:buFont typeface="Arial"/>
              <a:buChar char="•"/>
            </a:pPr>
            <a:r>
              <a:rPr lang="en-US" sz="1937">
                <a:solidFill>
                  <a:srgbClr val="504C44"/>
                </a:solidFill>
                <a:latin typeface="Inter"/>
              </a:rPr>
              <a:t>work_type</a:t>
            </a:r>
          </a:p>
          <a:p>
            <a:pPr marL="418260" indent="-209130" lvl="1">
              <a:lnSpc>
                <a:spcPts val="2712"/>
              </a:lnSpc>
              <a:buFont typeface="Arial"/>
              <a:buChar char="•"/>
            </a:pPr>
            <a:r>
              <a:rPr lang="en-US" sz="1937">
                <a:solidFill>
                  <a:srgbClr val="504C44"/>
                </a:solidFill>
                <a:latin typeface="Inter"/>
              </a:rPr>
              <a:t>Residence_type</a:t>
            </a:r>
          </a:p>
          <a:p>
            <a:pPr marL="418260" indent="-209130" lvl="1">
              <a:lnSpc>
                <a:spcPts val="2712"/>
              </a:lnSpc>
              <a:buFont typeface="Arial"/>
              <a:buChar char="•"/>
            </a:pPr>
            <a:r>
              <a:rPr lang="en-US" sz="1937">
                <a:solidFill>
                  <a:srgbClr val="504C44"/>
                </a:solidFill>
                <a:latin typeface="Inter"/>
              </a:rPr>
              <a:t>avg_glucose_level</a:t>
            </a:r>
          </a:p>
          <a:p>
            <a:pPr marL="418260" indent="-209130" lvl="1">
              <a:lnSpc>
                <a:spcPts val="2712"/>
              </a:lnSpc>
              <a:buFont typeface="Arial"/>
              <a:buChar char="•"/>
            </a:pPr>
            <a:r>
              <a:rPr lang="en-US" sz="1937">
                <a:solidFill>
                  <a:srgbClr val="504C44"/>
                </a:solidFill>
                <a:latin typeface="Inter"/>
              </a:rPr>
              <a:t>bmi</a:t>
            </a:r>
          </a:p>
          <a:p>
            <a:pPr marL="418260" indent="-209130" lvl="1">
              <a:lnSpc>
                <a:spcPts val="2712"/>
              </a:lnSpc>
              <a:buFont typeface="Arial"/>
              <a:buChar char="•"/>
            </a:pPr>
            <a:r>
              <a:rPr lang="en-US" sz="1937">
                <a:solidFill>
                  <a:srgbClr val="504C44"/>
                </a:solidFill>
                <a:latin typeface="Inter"/>
              </a:rPr>
              <a:t>smoking_status</a:t>
            </a:r>
          </a:p>
          <a:p>
            <a:pPr marL="418260" indent="-209130" lvl="1">
              <a:lnSpc>
                <a:spcPts val="2712"/>
              </a:lnSpc>
              <a:buFont typeface="Arial"/>
              <a:buChar char="•"/>
            </a:pPr>
            <a:r>
              <a:rPr lang="en-US" sz="1937">
                <a:solidFill>
                  <a:srgbClr val="504C44"/>
                </a:solidFill>
                <a:latin typeface="Inter"/>
              </a:rPr>
              <a:t>stroke</a:t>
            </a:r>
          </a:p>
          <a:p>
            <a:pPr>
              <a:lnSpc>
                <a:spcPts val="2712"/>
              </a:lnSpc>
            </a:pPr>
          </a:p>
        </p:txBody>
      </p:sp>
      <p:sp>
        <p:nvSpPr>
          <p:cNvPr name="TextBox 5" id="5"/>
          <p:cNvSpPr txBox="true"/>
          <p:nvPr/>
        </p:nvSpPr>
        <p:spPr>
          <a:xfrm rot="0">
            <a:off x="2269760" y="1745330"/>
            <a:ext cx="5849167"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DATA OVERVIEW</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4701789" y="3485785"/>
            <a:ext cx="9210678" cy="6055430"/>
          </a:xfrm>
          <a:custGeom>
            <a:avLst/>
            <a:gdLst/>
            <a:ahLst/>
            <a:cxnLst/>
            <a:rect r="r" b="b" t="t" l="l"/>
            <a:pathLst>
              <a:path h="6055430" w="9210678">
                <a:moveTo>
                  <a:pt x="0" y="0"/>
                </a:moveTo>
                <a:lnTo>
                  <a:pt x="9210678" y="0"/>
                </a:lnTo>
                <a:lnTo>
                  <a:pt x="9210678" y="6055430"/>
                </a:lnTo>
                <a:lnTo>
                  <a:pt x="0" y="6055430"/>
                </a:lnTo>
                <a:lnTo>
                  <a:pt x="0" y="0"/>
                </a:lnTo>
                <a:close/>
              </a:path>
            </a:pathLst>
          </a:custGeom>
          <a:blipFill>
            <a:blip r:embed="rId2"/>
            <a:stretch>
              <a:fillRect l="0" t="0" r="0" b="0"/>
            </a:stretch>
          </a:blipFill>
        </p:spPr>
      </p:sp>
      <p:sp>
        <p:nvSpPr>
          <p:cNvPr name="TextBox 3" id="3"/>
          <p:cNvSpPr txBox="true"/>
          <p:nvPr/>
        </p:nvSpPr>
        <p:spPr>
          <a:xfrm rot="0">
            <a:off x="1163512" y="1238765"/>
            <a:ext cx="16287231" cy="20796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SMOTE - SYNTHETIC MINORITY OVER-SAMPLING TECHNIQUE</a:t>
            </a:r>
          </a:p>
          <a:p>
            <a:pPr>
              <a:lnSpc>
                <a:spcPts val="5599"/>
              </a:lnSpc>
            </a:pPr>
          </a:p>
        </p:txBody>
      </p:sp>
      <p:sp>
        <p:nvSpPr>
          <p:cNvPr name="TextBox 4" id="4"/>
          <p:cNvSpPr txBox="true"/>
          <p:nvPr/>
        </p:nvSpPr>
        <p:spPr>
          <a:xfrm rot="0">
            <a:off x="1163512" y="2752824"/>
            <a:ext cx="15365492" cy="349250"/>
          </a:xfrm>
          <a:prstGeom prst="rect">
            <a:avLst/>
          </a:prstGeom>
        </p:spPr>
        <p:txBody>
          <a:bodyPr anchor="t" rtlCol="false" tIns="0" lIns="0" bIns="0" rIns="0">
            <a:spAutoFit/>
          </a:bodyPr>
          <a:lstStyle/>
          <a:p>
            <a:pPr algn="ctr">
              <a:lnSpc>
                <a:spcPts val="2800"/>
              </a:lnSpc>
              <a:spcBef>
                <a:spcPct val="0"/>
              </a:spcBef>
            </a:pPr>
            <a:r>
              <a:rPr lang="en-US" sz="2000">
                <a:solidFill>
                  <a:srgbClr val="504C44"/>
                </a:solidFill>
                <a:latin typeface="Inter"/>
              </a:rPr>
              <a:t>SMOTE is a resampling technique designed to balance class distribution by generating synthetic instances of the minority class.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166395" y="3778349"/>
            <a:ext cx="7679864" cy="3962223"/>
          </a:xfrm>
          <a:custGeom>
            <a:avLst/>
            <a:gdLst/>
            <a:ahLst/>
            <a:cxnLst/>
            <a:rect r="r" b="b" t="t" l="l"/>
            <a:pathLst>
              <a:path h="3962223" w="7679864">
                <a:moveTo>
                  <a:pt x="0" y="0"/>
                </a:moveTo>
                <a:lnTo>
                  <a:pt x="7679863" y="0"/>
                </a:lnTo>
                <a:lnTo>
                  <a:pt x="7679863" y="3962223"/>
                </a:lnTo>
                <a:lnTo>
                  <a:pt x="0" y="3962223"/>
                </a:lnTo>
                <a:lnTo>
                  <a:pt x="0" y="0"/>
                </a:lnTo>
                <a:close/>
              </a:path>
            </a:pathLst>
          </a:custGeom>
          <a:blipFill>
            <a:blip r:embed="rId2"/>
            <a:stretch>
              <a:fillRect l="0" t="0" r="0" b="0"/>
            </a:stretch>
          </a:blipFill>
        </p:spPr>
      </p:sp>
      <p:sp>
        <p:nvSpPr>
          <p:cNvPr name="Freeform 3" id="3"/>
          <p:cNvSpPr/>
          <p:nvPr/>
        </p:nvSpPr>
        <p:spPr>
          <a:xfrm flipH="false" flipV="false" rot="0">
            <a:off x="9948568" y="3778349"/>
            <a:ext cx="7310732" cy="3962223"/>
          </a:xfrm>
          <a:custGeom>
            <a:avLst/>
            <a:gdLst/>
            <a:ahLst/>
            <a:cxnLst/>
            <a:rect r="r" b="b" t="t" l="l"/>
            <a:pathLst>
              <a:path h="3962223" w="7310732">
                <a:moveTo>
                  <a:pt x="0" y="0"/>
                </a:moveTo>
                <a:lnTo>
                  <a:pt x="7310732" y="0"/>
                </a:lnTo>
                <a:lnTo>
                  <a:pt x="7310732" y="3962223"/>
                </a:lnTo>
                <a:lnTo>
                  <a:pt x="0" y="3962223"/>
                </a:lnTo>
                <a:lnTo>
                  <a:pt x="0" y="0"/>
                </a:lnTo>
                <a:close/>
              </a:path>
            </a:pathLst>
          </a:custGeom>
          <a:blipFill>
            <a:blip r:embed="rId3"/>
            <a:stretch>
              <a:fillRect l="0" t="0" r="0" b="0"/>
            </a:stretch>
          </a:blipFill>
        </p:spPr>
      </p:sp>
      <p:sp>
        <p:nvSpPr>
          <p:cNvPr name="TextBox 4" id="4"/>
          <p:cNvSpPr txBox="true"/>
          <p:nvPr/>
        </p:nvSpPr>
        <p:spPr>
          <a:xfrm rot="0">
            <a:off x="7893338" y="1455080"/>
            <a:ext cx="2827580"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RESULTS</a:t>
            </a:r>
          </a:p>
        </p:txBody>
      </p:sp>
      <p:sp>
        <p:nvSpPr>
          <p:cNvPr name="TextBox 5" id="5"/>
          <p:cNvSpPr txBox="true"/>
          <p:nvPr/>
        </p:nvSpPr>
        <p:spPr>
          <a:xfrm rot="0">
            <a:off x="12170809" y="7872298"/>
            <a:ext cx="2866251" cy="349250"/>
          </a:xfrm>
          <a:prstGeom prst="rect">
            <a:avLst/>
          </a:prstGeom>
        </p:spPr>
        <p:txBody>
          <a:bodyPr anchor="t" rtlCol="false" tIns="0" lIns="0" bIns="0" rIns="0">
            <a:spAutoFit/>
          </a:bodyPr>
          <a:lstStyle/>
          <a:p>
            <a:pPr algn="ctr">
              <a:lnSpc>
                <a:spcPts val="2800"/>
              </a:lnSpc>
              <a:spcBef>
                <a:spcPct val="0"/>
              </a:spcBef>
            </a:pPr>
            <a:r>
              <a:rPr lang="en-US" sz="2000">
                <a:solidFill>
                  <a:srgbClr val="504C44"/>
                </a:solidFill>
                <a:latin typeface="Inter"/>
              </a:rPr>
              <a:t>RandomForestClassifier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759503" y="3178552"/>
            <a:ext cx="8384497" cy="5503670"/>
          </a:xfrm>
          <a:custGeom>
            <a:avLst/>
            <a:gdLst/>
            <a:ahLst/>
            <a:cxnLst/>
            <a:rect r="r" b="b" t="t" l="l"/>
            <a:pathLst>
              <a:path h="5503670" w="8384497">
                <a:moveTo>
                  <a:pt x="0" y="0"/>
                </a:moveTo>
                <a:lnTo>
                  <a:pt x="8384497" y="0"/>
                </a:lnTo>
                <a:lnTo>
                  <a:pt x="8384497" y="5503670"/>
                </a:lnTo>
                <a:lnTo>
                  <a:pt x="0" y="5503670"/>
                </a:lnTo>
                <a:lnTo>
                  <a:pt x="0" y="0"/>
                </a:lnTo>
                <a:close/>
              </a:path>
            </a:pathLst>
          </a:custGeom>
          <a:blipFill>
            <a:blip r:embed="rId2"/>
            <a:stretch>
              <a:fillRect l="0" t="0" r="0" b="0"/>
            </a:stretch>
          </a:blipFill>
        </p:spPr>
      </p:sp>
      <p:sp>
        <p:nvSpPr>
          <p:cNvPr name="Freeform 3" id="3"/>
          <p:cNvSpPr/>
          <p:nvPr/>
        </p:nvSpPr>
        <p:spPr>
          <a:xfrm flipH="false" flipV="false" rot="0">
            <a:off x="9682377" y="3178552"/>
            <a:ext cx="7845143" cy="5503670"/>
          </a:xfrm>
          <a:custGeom>
            <a:avLst/>
            <a:gdLst/>
            <a:ahLst/>
            <a:cxnLst/>
            <a:rect r="r" b="b" t="t" l="l"/>
            <a:pathLst>
              <a:path h="5503670" w="7845143">
                <a:moveTo>
                  <a:pt x="0" y="0"/>
                </a:moveTo>
                <a:lnTo>
                  <a:pt x="7845143" y="0"/>
                </a:lnTo>
                <a:lnTo>
                  <a:pt x="7845143" y="5503670"/>
                </a:lnTo>
                <a:lnTo>
                  <a:pt x="0" y="5503670"/>
                </a:lnTo>
                <a:lnTo>
                  <a:pt x="0" y="0"/>
                </a:lnTo>
                <a:close/>
              </a:path>
            </a:pathLst>
          </a:custGeom>
          <a:blipFill>
            <a:blip r:embed="rId3"/>
            <a:stretch>
              <a:fillRect l="0" t="0" r="0" b="0"/>
            </a:stretch>
          </a:blipFill>
        </p:spPr>
      </p:sp>
      <p:sp>
        <p:nvSpPr>
          <p:cNvPr name="TextBox 4" id="4"/>
          <p:cNvSpPr txBox="true"/>
          <p:nvPr/>
        </p:nvSpPr>
        <p:spPr>
          <a:xfrm rot="0">
            <a:off x="4269393" y="962025"/>
            <a:ext cx="11306669" cy="137477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 LIME - LOCAL INTERPRETABLE MODEL-AGNOSTIC EXPLANATIONS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821934" y="4793020"/>
            <a:ext cx="10890496" cy="211137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504C44"/>
                </a:solidFill>
                <a:latin typeface="Inter"/>
              </a:rPr>
              <a:t>As AI technologies advance, the increasing ethical concerns directly impact human trust. </a:t>
            </a:r>
          </a:p>
          <a:p>
            <a:pPr>
              <a:lnSpc>
                <a:spcPts val="2800"/>
              </a:lnSpc>
            </a:pPr>
          </a:p>
          <a:p>
            <a:pPr marL="431801" indent="-215900" lvl="1">
              <a:lnSpc>
                <a:spcPts val="2800"/>
              </a:lnSpc>
              <a:buFont typeface="Arial"/>
              <a:buChar char="•"/>
            </a:pPr>
            <a:r>
              <a:rPr lang="en-US" sz="2000">
                <a:solidFill>
                  <a:srgbClr val="504C44"/>
                </a:solidFill>
                <a:latin typeface="Inter"/>
              </a:rPr>
              <a:t>We emphasize the importance of concurrently advancing ethical considerations to ensure the development of safe and transparent AI models in the future.</a:t>
            </a:r>
          </a:p>
          <a:p>
            <a:pPr>
              <a:lnSpc>
                <a:spcPts val="2800"/>
              </a:lnSpc>
            </a:pPr>
          </a:p>
        </p:txBody>
      </p:sp>
      <p:sp>
        <p:nvSpPr>
          <p:cNvPr name="TextBox 3" id="3"/>
          <p:cNvSpPr txBox="true"/>
          <p:nvPr/>
        </p:nvSpPr>
        <p:spPr>
          <a:xfrm rot="0">
            <a:off x="2821934" y="3377888"/>
            <a:ext cx="4486001"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CONCLUSION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670517" y="3478883"/>
            <a:ext cx="7162998" cy="3247045"/>
            <a:chOff x="0" y="0"/>
            <a:chExt cx="9550665" cy="4329393"/>
          </a:xfrm>
        </p:grpSpPr>
        <p:sp>
          <p:nvSpPr>
            <p:cNvPr name="TextBox 3" id="3"/>
            <p:cNvSpPr txBox="true"/>
            <p:nvPr/>
          </p:nvSpPr>
          <p:spPr>
            <a:xfrm rot="0">
              <a:off x="1781179" y="300800"/>
              <a:ext cx="7769486" cy="449792"/>
            </a:xfrm>
            <a:prstGeom prst="rect">
              <a:avLst/>
            </a:prstGeom>
          </p:spPr>
          <p:txBody>
            <a:bodyPr anchor="t" rtlCol="false" tIns="0" lIns="0" bIns="0" rIns="0">
              <a:spAutoFit/>
            </a:bodyPr>
            <a:lstStyle/>
            <a:p>
              <a:pPr>
                <a:lnSpc>
                  <a:spcPts val="2800"/>
                </a:lnSpc>
              </a:pPr>
              <a:r>
                <a:rPr lang="en-US" sz="2000">
                  <a:solidFill>
                    <a:srgbClr val="504C44"/>
                  </a:solidFill>
                  <a:latin typeface="Inter"/>
                </a:rPr>
                <a:t> Fairness in Finance</a:t>
              </a:r>
            </a:p>
          </p:txBody>
        </p:sp>
        <p:sp>
          <p:nvSpPr>
            <p:cNvPr name="TextBox 4" id="4"/>
            <p:cNvSpPr txBox="true"/>
            <p:nvPr/>
          </p:nvSpPr>
          <p:spPr>
            <a:xfrm rot="0">
              <a:off x="0" y="-95250"/>
              <a:ext cx="1513480" cy="119426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rPr>
                <a:t>01</a:t>
              </a:r>
            </a:p>
          </p:txBody>
        </p:sp>
        <p:sp>
          <p:nvSpPr>
            <p:cNvPr name="TextBox 5" id="5"/>
            <p:cNvSpPr txBox="true"/>
            <p:nvPr/>
          </p:nvSpPr>
          <p:spPr>
            <a:xfrm rot="0">
              <a:off x="1781179" y="1679093"/>
              <a:ext cx="7769486" cy="449792"/>
            </a:xfrm>
            <a:prstGeom prst="rect">
              <a:avLst/>
            </a:prstGeom>
          </p:spPr>
          <p:txBody>
            <a:bodyPr anchor="t" rtlCol="false" tIns="0" lIns="0" bIns="0" rIns="0">
              <a:spAutoFit/>
            </a:bodyPr>
            <a:lstStyle/>
            <a:p>
              <a:pPr>
                <a:lnSpc>
                  <a:spcPts val="2800"/>
                </a:lnSpc>
              </a:pPr>
              <a:r>
                <a:rPr lang="en-US" sz="2000">
                  <a:solidFill>
                    <a:srgbClr val="504C44"/>
                  </a:solidFill>
                  <a:latin typeface="Inter"/>
                </a:rPr>
                <a:t>Detecting bias in dataset</a:t>
              </a:r>
            </a:p>
          </p:txBody>
        </p:sp>
        <p:sp>
          <p:nvSpPr>
            <p:cNvPr name="TextBox 6" id="6"/>
            <p:cNvSpPr txBox="true"/>
            <p:nvPr/>
          </p:nvSpPr>
          <p:spPr>
            <a:xfrm rot="0">
              <a:off x="0" y="1517993"/>
              <a:ext cx="1513480" cy="119426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rPr>
                <a:t>02</a:t>
              </a:r>
            </a:p>
          </p:txBody>
        </p:sp>
        <p:sp>
          <p:nvSpPr>
            <p:cNvPr name="TextBox 7" id="7"/>
            <p:cNvSpPr txBox="true"/>
            <p:nvPr/>
          </p:nvSpPr>
          <p:spPr>
            <a:xfrm rot="0">
              <a:off x="1781179" y="3296227"/>
              <a:ext cx="7769486" cy="449792"/>
            </a:xfrm>
            <a:prstGeom prst="rect">
              <a:avLst/>
            </a:prstGeom>
          </p:spPr>
          <p:txBody>
            <a:bodyPr anchor="t" rtlCol="false" tIns="0" lIns="0" bIns="0" rIns="0">
              <a:spAutoFit/>
            </a:bodyPr>
            <a:lstStyle/>
            <a:p>
              <a:pPr>
                <a:lnSpc>
                  <a:spcPts val="2800"/>
                </a:lnSpc>
              </a:pPr>
              <a:r>
                <a:rPr lang="en-US" sz="2000">
                  <a:solidFill>
                    <a:srgbClr val="504C44"/>
                  </a:solidFill>
                  <a:latin typeface="Inter"/>
                </a:rPr>
                <a:t> Mitigating age bias on credit decisions</a:t>
              </a:r>
            </a:p>
          </p:txBody>
        </p:sp>
        <p:sp>
          <p:nvSpPr>
            <p:cNvPr name="TextBox 8" id="8"/>
            <p:cNvSpPr txBox="true"/>
            <p:nvPr/>
          </p:nvSpPr>
          <p:spPr>
            <a:xfrm rot="0">
              <a:off x="0" y="3135127"/>
              <a:ext cx="1513480" cy="119426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rPr>
                <a:t>03</a:t>
              </a:r>
            </a:p>
          </p:txBody>
        </p:sp>
      </p:grpSp>
      <p:sp>
        <p:nvSpPr>
          <p:cNvPr name="TextBox 9" id="9"/>
          <p:cNvSpPr txBox="true"/>
          <p:nvPr/>
        </p:nvSpPr>
        <p:spPr>
          <a:xfrm rot="0">
            <a:off x="4421981" y="2163050"/>
            <a:ext cx="9244012" cy="669925"/>
          </a:xfrm>
          <a:prstGeom prst="rect">
            <a:avLst/>
          </a:prstGeom>
        </p:spPr>
        <p:txBody>
          <a:bodyPr anchor="t" rtlCol="false" tIns="0" lIns="0" bIns="0" rIns="0">
            <a:spAutoFit/>
          </a:bodyPr>
          <a:lstStyle/>
          <a:p>
            <a:pPr algn="ctr">
              <a:lnSpc>
                <a:spcPts val="5599"/>
              </a:lnSpc>
            </a:pPr>
            <a:r>
              <a:rPr lang="en-US" sz="3999" spc="799">
                <a:solidFill>
                  <a:srgbClr val="504C44"/>
                </a:solidFill>
                <a:latin typeface="Baskerville Display PT"/>
              </a:rPr>
              <a:t>AGENDA</a:t>
            </a:r>
          </a:p>
        </p:txBody>
      </p:sp>
      <p:grpSp>
        <p:nvGrpSpPr>
          <p:cNvPr name="Group 10" id="10"/>
          <p:cNvGrpSpPr/>
          <p:nvPr/>
        </p:nvGrpSpPr>
        <p:grpSpPr>
          <a:xfrm rot="0">
            <a:off x="9742906" y="3478883"/>
            <a:ext cx="7162998" cy="3329234"/>
            <a:chOff x="0" y="0"/>
            <a:chExt cx="9550665" cy="4438978"/>
          </a:xfrm>
        </p:grpSpPr>
        <p:sp>
          <p:nvSpPr>
            <p:cNvPr name="TextBox 11" id="11"/>
            <p:cNvSpPr txBox="true"/>
            <p:nvPr/>
          </p:nvSpPr>
          <p:spPr>
            <a:xfrm rot="0">
              <a:off x="1780180" y="61244"/>
              <a:ext cx="7769486" cy="449792"/>
            </a:xfrm>
            <a:prstGeom prst="rect">
              <a:avLst/>
            </a:prstGeom>
          </p:spPr>
          <p:txBody>
            <a:bodyPr anchor="t" rtlCol="false" tIns="0" lIns="0" bIns="0" rIns="0">
              <a:spAutoFit/>
            </a:bodyPr>
            <a:lstStyle/>
            <a:p>
              <a:pPr>
                <a:lnSpc>
                  <a:spcPts val="2800"/>
                </a:lnSpc>
              </a:pPr>
              <a:r>
                <a:rPr lang="en-US" sz="2000">
                  <a:solidFill>
                    <a:srgbClr val="504C44"/>
                  </a:solidFill>
                  <a:latin typeface="Inter"/>
                </a:rPr>
                <a:t>Fairness in Health </a:t>
              </a:r>
            </a:p>
          </p:txBody>
        </p:sp>
        <p:sp>
          <p:nvSpPr>
            <p:cNvPr name="TextBox 12" id="12"/>
            <p:cNvSpPr txBox="true"/>
            <p:nvPr/>
          </p:nvSpPr>
          <p:spPr>
            <a:xfrm rot="0">
              <a:off x="0" y="-95250"/>
              <a:ext cx="1513480" cy="119426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rPr>
                <a:t>04</a:t>
              </a:r>
            </a:p>
          </p:txBody>
        </p:sp>
        <p:sp>
          <p:nvSpPr>
            <p:cNvPr name="TextBox 13" id="13"/>
            <p:cNvSpPr txBox="true"/>
            <p:nvPr/>
          </p:nvSpPr>
          <p:spPr>
            <a:xfrm rot="0">
              <a:off x="1781179" y="1792568"/>
              <a:ext cx="7769486" cy="449792"/>
            </a:xfrm>
            <a:prstGeom prst="rect">
              <a:avLst/>
            </a:prstGeom>
          </p:spPr>
          <p:txBody>
            <a:bodyPr anchor="t" rtlCol="false" tIns="0" lIns="0" bIns="0" rIns="0">
              <a:spAutoFit/>
            </a:bodyPr>
            <a:lstStyle/>
            <a:p>
              <a:pPr>
                <a:lnSpc>
                  <a:spcPts val="2800"/>
                </a:lnSpc>
              </a:pPr>
              <a:r>
                <a:rPr lang="en-US" sz="2000">
                  <a:solidFill>
                    <a:srgbClr val="504C44"/>
                  </a:solidFill>
                  <a:latin typeface="Inter"/>
                </a:rPr>
                <a:t> Mitigating bias in classifiers</a:t>
              </a:r>
            </a:p>
          </p:txBody>
        </p:sp>
        <p:sp>
          <p:nvSpPr>
            <p:cNvPr name="TextBox 14" id="14"/>
            <p:cNvSpPr txBox="true"/>
            <p:nvPr/>
          </p:nvSpPr>
          <p:spPr>
            <a:xfrm rot="0">
              <a:off x="0" y="1631468"/>
              <a:ext cx="1513480" cy="119426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rPr>
                <a:t>05</a:t>
              </a:r>
            </a:p>
          </p:txBody>
        </p:sp>
        <p:sp>
          <p:nvSpPr>
            <p:cNvPr name="TextBox 15" id="15"/>
            <p:cNvSpPr txBox="true"/>
            <p:nvPr/>
          </p:nvSpPr>
          <p:spPr>
            <a:xfrm rot="0">
              <a:off x="1781179" y="3405812"/>
              <a:ext cx="7769486" cy="449792"/>
            </a:xfrm>
            <a:prstGeom prst="rect">
              <a:avLst/>
            </a:prstGeom>
          </p:spPr>
          <p:txBody>
            <a:bodyPr anchor="t" rtlCol="false" tIns="0" lIns="0" bIns="0" rIns="0">
              <a:spAutoFit/>
            </a:bodyPr>
            <a:lstStyle/>
            <a:p>
              <a:pPr>
                <a:lnSpc>
                  <a:spcPts val="2800"/>
                </a:lnSpc>
              </a:pPr>
              <a:r>
                <a:rPr lang="en-US" sz="2000">
                  <a:solidFill>
                    <a:srgbClr val="504C44"/>
                  </a:solidFill>
                  <a:latin typeface="Inter"/>
                </a:rPr>
                <a:t>Data interpretability using LIME</a:t>
              </a:r>
            </a:p>
          </p:txBody>
        </p:sp>
        <p:sp>
          <p:nvSpPr>
            <p:cNvPr name="TextBox 16" id="16"/>
            <p:cNvSpPr txBox="true"/>
            <p:nvPr/>
          </p:nvSpPr>
          <p:spPr>
            <a:xfrm rot="0">
              <a:off x="0" y="3244711"/>
              <a:ext cx="1513480" cy="119426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rPr>
                <a:t>06</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5772628" y="4152963"/>
            <a:ext cx="7315200" cy="1995055"/>
          </a:xfrm>
          <a:custGeom>
            <a:avLst/>
            <a:gdLst/>
            <a:ahLst/>
            <a:cxnLst/>
            <a:rect r="r" b="b" t="t" l="l"/>
            <a:pathLst>
              <a:path h="1995055" w="7315200">
                <a:moveTo>
                  <a:pt x="0" y="0"/>
                </a:moveTo>
                <a:lnTo>
                  <a:pt x="7315200" y="0"/>
                </a:lnTo>
                <a:lnTo>
                  <a:pt x="7315200" y="1995054"/>
                </a:lnTo>
                <a:lnTo>
                  <a:pt x="0" y="1995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605542" y="2427065"/>
            <a:ext cx="6081760" cy="5432870"/>
          </a:xfrm>
          <a:custGeom>
            <a:avLst/>
            <a:gdLst/>
            <a:ahLst/>
            <a:cxnLst/>
            <a:rect r="r" b="b" t="t" l="l"/>
            <a:pathLst>
              <a:path h="5432870" w="6081760">
                <a:moveTo>
                  <a:pt x="0" y="0"/>
                </a:moveTo>
                <a:lnTo>
                  <a:pt x="6081761" y="0"/>
                </a:lnTo>
                <a:lnTo>
                  <a:pt x="6081761" y="5432870"/>
                </a:lnTo>
                <a:lnTo>
                  <a:pt x="0" y="5432870"/>
                </a:lnTo>
                <a:lnTo>
                  <a:pt x="0" y="0"/>
                </a:lnTo>
                <a:close/>
              </a:path>
            </a:pathLst>
          </a:custGeom>
          <a:blipFill>
            <a:blip r:embed="rId2"/>
            <a:stretch>
              <a:fillRect l="0" t="0" r="0" b="0"/>
            </a:stretch>
          </a:blipFill>
        </p:spPr>
      </p:sp>
      <p:sp>
        <p:nvSpPr>
          <p:cNvPr name="TextBox 3" id="3"/>
          <p:cNvSpPr txBox="true"/>
          <p:nvPr/>
        </p:nvSpPr>
        <p:spPr>
          <a:xfrm rot="0">
            <a:off x="8452317" y="4345416"/>
            <a:ext cx="7829740" cy="2111375"/>
          </a:xfrm>
          <a:prstGeom prst="rect">
            <a:avLst/>
          </a:prstGeom>
        </p:spPr>
        <p:txBody>
          <a:bodyPr anchor="t" rtlCol="false" tIns="0" lIns="0" bIns="0" rIns="0">
            <a:spAutoFit/>
          </a:bodyPr>
          <a:lstStyle/>
          <a:p>
            <a:pPr>
              <a:lnSpc>
                <a:spcPts val="2800"/>
              </a:lnSpc>
            </a:pPr>
            <a:r>
              <a:rPr lang="en-US" sz="2000">
                <a:solidFill>
                  <a:srgbClr val="504C44"/>
                </a:solidFill>
                <a:latin typeface="Inter"/>
              </a:rPr>
              <a:t>Me and my friend, with identical financial backgrounds, apply for credit cards. The algorithm decides my fate based on an unexpected factor: the number of vowels in your names. my friend, Ram, gets approved, but me, with a longer name, get denied. Turns out, algorithms can be a real "consonant conspirator"! </a:t>
            </a:r>
          </a:p>
        </p:txBody>
      </p:sp>
      <p:sp>
        <p:nvSpPr>
          <p:cNvPr name="TextBox 4" id="4"/>
          <p:cNvSpPr txBox="true"/>
          <p:nvPr/>
        </p:nvSpPr>
        <p:spPr>
          <a:xfrm rot="0">
            <a:off x="8452317" y="2313416"/>
            <a:ext cx="7829740" cy="1821644"/>
          </a:xfrm>
          <a:prstGeom prst="rect">
            <a:avLst/>
          </a:prstGeom>
        </p:spPr>
        <p:txBody>
          <a:bodyPr anchor="t" rtlCol="false" tIns="0" lIns="0" bIns="0" rIns="0">
            <a:spAutoFit/>
          </a:bodyPr>
          <a:lstStyle/>
          <a:p>
            <a:pPr>
              <a:lnSpc>
                <a:spcPts val="4882"/>
              </a:lnSpc>
            </a:pPr>
            <a:r>
              <a:rPr lang="en-US" sz="3487" spc="697">
                <a:solidFill>
                  <a:srgbClr val="504C44"/>
                </a:solidFill>
                <a:latin typeface="Baskerville Display PT"/>
              </a:rPr>
              <a:t>LOL-GORITHM: DENIED BY THE VOWEL POLICE!</a:t>
            </a:r>
          </a:p>
          <a:p>
            <a:pPr>
              <a:lnSpc>
                <a:spcPts val="488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238162" y="3255466"/>
            <a:ext cx="11811676" cy="3137666"/>
          </a:xfrm>
          <a:custGeom>
            <a:avLst/>
            <a:gdLst/>
            <a:ahLst/>
            <a:cxnLst/>
            <a:rect r="r" b="b" t="t" l="l"/>
            <a:pathLst>
              <a:path h="3137666" w="11811676">
                <a:moveTo>
                  <a:pt x="0" y="0"/>
                </a:moveTo>
                <a:lnTo>
                  <a:pt x="11811676" y="0"/>
                </a:lnTo>
                <a:lnTo>
                  <a:pt x="11811676" y="3137666"/>
                </a:lnTo>
                <a:lnTo>
                  <a:pt x="0" y="3137666"/>
                </a:lnTo>
                <a:lnTo>
                  <a:pt x="0" y="0"/>
                </a:lnTo>
                <a:close/>
              </a:path>
            </a:pathLst>
          </a:custGeom>
          <a:blipFill>
            <a:blip r:embed="rId2"/>
            <a:stretch>
              <a:fillRect l="0" t="0" r="0" b="0"/>
            </a:stretch>
          </a:blipFill>
        </p:spPr>
      </p:sp>
      <p:sp>
        <p:nvSpPr>
          <p:cNvPr name="TextBox 3" id="3"/>
          <p:cNvSpPr txBox="true"/>
          <p:nvPr/>
        </p:nvSpPr>
        <p:spPr>
          <a:xfrm rot="0">
            <a:off x="2117940" y="1688410"/>
            <a:ext cx="14052119" cy="137477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APPLE CARD CREDIT LIMIT CONTROVERSY</a:t>
            </a:r>
          </a:p>
          <a:p>
            <a:pPr>
              <a:lnSpc>
                <a:spcPts val="5599"/>
              </a:lnSpc>
            </a:pPr>
          </a:p>
        </p:txBody>
      </p:sp>
      <p:sp>
        <p:nvSpPr>
          <p:cNvPr name="TextBox 4" id="4"/>
          <p:cNvSpPr txBox="true"/>
          <p:nvPr/>
        </p:nvSpPr>
        <p:spPr>
          <a:xfrm rot="0">
            <a:off x="3238162" y="7061117"/>
            <a:ext cx="11811676" cy="1406525"/>
          </a:xfrm>
          <a:prstGeom prst="rect">
            <a:avLst/>
          </a:prstGeom>
        </p:spPr>
        <p:txBody>
          <a:bodyPr anchor="t" rtlCol="false" tIns="0" lIns="0" bIns="0" rIns="0">
            <a:spAutoFit/>
          </a:bodyPr>
          <a:lstStyle/>
          <a:p>
            <a:pPr>
              <a:lnSpc>
                <a:spcPts val="2800"/>
              </a:lnSpc>
            </a:pPr>
            <a:r>
              <a:rPr lang="en-US" sz="2000">
                <a:solidFill>
                  <a:srgbClr val="504C44"/>
                </a:solidFill>
                <a:latin typeface="Inter Bold"/>
              </a:rPr>
              <a:t>Apple Card faced criticism for alleged gender bias in credit limits</a:t>
            </a:r>
          </a:p>
          <a:p>
            <a:pPr>
              <a:lnSpc>
                <a:spcPts val="2800"/>
              </a:lnSpc>
            </a:pPr>
            <a:r>
              <a:rPr lang="en-US" sz="2000">
                <a:solidFill>
                  <a:srgbClr val="504C44"/>
                </a:solidFill>
                <a:latin typeface="Inter"/>
              </a:rPr>
              <a:t>“My wife and I filed joint tax returns, live in a community-property state, and have been married for a long time,“Yet Apple’s black box algorithm thinks I deserve 20x the credit limit she does.”</a:t>
            </a:r>
          </a:p>
          <a:p>
            <a:pPr>
              <a:lnSpc>
                <a:spcPts val="28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289861" y="1028700"/>
            <a:ext cx="11397298" cy="8229600"/>
            <a:chOff x="0" y="0"/>
            <a:chExt cx="3001758" cy="2167467"/>
          </a:xfrm>
        </p:grpSpPr>
        <p:sp>
          <p:nvSpPr>
            <p:cNvPr name="Freeform 3" id="3"/>
            <p:cNvSpPr/>
            <p:nvPr/>
          </p:nvSpPr>
          <p:spPr>
            <a:xfrm flipH="false" flipV="false" rot="0">
              <a:off x="0" y="0"/>
              <a:ext cx="3001757" cy="2167467"/>
            </a:xfrm>
            <a:custGeom>
              <a:avLst/>
              <a:gdLst/>
              <a:ahLst/>
              <a:cxnLst/>
              <a:rect r="r" b="b" t="t" l="l"/>
              <a:pathLst>
                <a:path h="2167467" w="3001757">
                  <a:moveTo>
                    <a:pt x="0" y="0"/>
                  </a:moveTo>
                  <a:lnTo>
                    <a:pt x="3001757" y="0"/>
                  </a:lnTo>
                  <a:lnTo>
                    <a:pt x="3001757" y="2167467"/>
                  </a:lnTo>
                  <a:lnTo>
                    <a:pt x="0" y="2167467"/>
                  </a:lnTo>
                  <a:close/>
                </a:path>
              </a:pathLst>
            </a:custGeom>
            <a:solidFill>
              <a:srgbClr val="F1EDE9"/>
            </a:solidFill>
          </p:spPr>
        </p:sp>
        <p:sp>
          <p:nvSpPr>
            <p:cNvPr name="TextBox 4" id="4"/>
            <p:cNvSpPr txBox="true"/>
            <p:nvPr/>
          </p:nvSpPr>
          <p:spPr>
            <a:xfrm>
              <a:off x="0" y="-47625"/>
              <a:ext cx="3001758" cy="221509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861359" y="3929681"/>
            <a:ext cx="4480910" cy="4480910"/>
          </a:xfrm>
          <a:custGeom>
            <a:avLst/>
            <a:gdLst/>
            <a:ahLst/>
            <a:cxnLst/>
            <a:rect r="r" b="b" t="t" l="l"/>
            <a:pathLst>
              <a:path h="4480910" w="4480910">
                <a:moveTo>
                  <a:pt x="0" y="0"/>
                </a:moveTo>
                <a:lnTo>
                  <a:pt x="4480909" y="0"/>
                </a:lnTo>
                <a:lnTo>
                  <a:pt x="4480909" y="4480909"/>
                </a:lnTo>
                <a:lnTo>
                  <a:pt x="0" y="4480909"/>
                </a:lnTo>
                <a:lnTo>
                  <a:pt x="0" y="0"/>
                </a:lnTo>
                <a:close/>
              </a:path>
            </a:pathLst>
          </a:custGeom>
          <a:blipFill>
            <a:blip r:embed="rId2"/>
            <a:stretch>
              <a:fillRect l="0" t="0" r="0" b="0"/>
            </a:stretch>
          </a:blipFill>
        </p:spPr>
      </p:sp>
      <p:sp>
        <p:nvSpPr>
          <p:cNvPr name="TextBox 6" id="6"/>
          <p:cNvSpPr txBox="true"/>
          <p:nvPr/>
        </p:nvSpPr>
        <p:spPr>
          <a:xfrm rot="0">
            <a:off x="3251785" y="2848429"/>
            <a:ext cx="8929761" cy="137477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USE OF ALGORITHMS IN FINANCIAL SERVICES</a:t>
            </a:r>
          </a:p>
        </p:txBody>
      </p:sp>
      <p:sp>
        <p:nvSpPr>
          <p:cNvPr name="TextBox 7" id="7"/>
          <p:cNvSpPr txBox="true"/>
          <p:nvPr/>
        </p:nvSpPr>
        <p:spPr>
          <a:xfrm rot="0">
            <a:off x="3251785" y="4411460"/>
            <a:ext cx="7273083" cy="140652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504C44"/>
                </a:solidFill>
                <a:latin typeface="Inter"/>
              </a:rPr>
              <a:t>Automated credit scoring and decisioning</a:t>
            </a:r>
          </a:p>
          <a:p>
            <a:pPr marL="431801" indent="-215900" lvl="1">
              <a:lnSpc>
                <a:spcPts val="2800"/>
              </a:lnSpc>
              <a:buFont typeface="Arial"/>
              <a:buChar char="•"/>
            </a:pPr>
            <a:r>
              <a:rPr lang="en-US" sz="2000">
                <a:solidFill>
                  <a:srgbClr val="504C44"/>
                </a:solidFill>
                <a:latin typeface="Inter"/>
              </a:rPr>
              <a:t>Automated pricing</a:t>
            </a:r>
          </a:p>
          <a:p>
            <a:pPr marL="431801" indent="-215900" lvl="1">
              <a:lnSpc>
                <a:spcPts val="2800"/>
              </a:lnSpc>
              <a:buFont typeface="Arial"/>
              <a:buChar char="•"/>
            </a:pPr>
            <a:r>
              <a:rPr lang="en-US" sz="2000">
                <a:solidFill>
                  <a:srgbClr val="504C44"/>
                </a:solidFill>
                <a:latin typeface="Inter"/>
              </a:rPr>
              <a:t>Real-time fraud detection</a:t>
            </a:r>
          </a:p>
          <a:p>
            <a:pPr>
              <a:lnSpc>
                <a:spcPts val="28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403262" y="3151512"/>
            <a:ext cx="7148844" cy="4084006"/>
          </a:xfrm>
          <a:custGeom>
            <a:avLst/>
            <a:gdLst/>
            <a:ahLst/>
            <a:cxnLst/>
            <a:rect r="r" b="b" t="t" l="l"/>
            <a:pathLst>
              <a:path h="4084006" w="7148844">
                <a:moveTo>
                  <a:pt x="0" y="0"/>
                </a:moveTo>
                <a:lnTo>
                  <a:pt x="7148844" y="0"/>
                </a:lnTo>
                <a:lnTo>
                  <a:pt x="7148844" y="4084007"/>
                </a:lnTo>
                <a:lnTo>
                  <a:pt x="0" y="4084007"/>
                </a:lnTo>
                <a:lnTo>
                  <a:pt x="0" y="0"/>
                </a:lnTo>
                <a:close/>
              </a:path>
            </a:pathLst>
          </a:custGeom>
          <a:blipFill>
            <a:blip r:embed="rId2"/>
            <a:stretch>
              <a:fillRect l="0" t="0" r="0" b="0"/>
            </a:stretch>
          </a:blipFill>
        </p:spPr>
      </p:sp>
      <p:sp>
        <p:nvSpPr>
          <p:cNvPr name="TextBox 3" id="3"/>
          <p:cNvSpPr txBox="true"/>
          <p:nvPr/>
        </p:nvSpPr>
        <p:spPr>
          <a:xfrm rot="0">
            <a:off x="9144000" y="4464152"/>
            <a:ext cx="6780374" cy="2463800"/>
          </a:xfrm>
          <a:prstGeom prst="rect">
            <a:avLst/>
          </a:prstGeom>
        </p:spPr>
        <p:txBody>
          <a:bodyPr anchor="t" rtlCol="false" tIns="0" lIns="0" bIns="0" rIns="0">
            <a:spAutoFit/>
          </a:bodyPr>
          <a:lstStyle/>
          <a:p>
            <a:pPr>
              <a:lnSpc>
                <a:spcPts val="2800"/>
              </a:lnSpc>
            </a:pPr>
            <a:r>
              <a:rPr lang="en-US" sz="2000">
                <a:solidFill>
                  <a:srgbClr val="504C44"/>
                </a:solidFill>
                <a:latin typeface="Inter"/>
              </a:rPr>
              <a:t>There are several factors that can lead to algorithmic bias. The main factors include:</a:t>
            </a:r>
          </a:p>
          <a:p>
            <a:pPr marL="431801" indent="-215900" lvl="1">
              <a:lnSpc>
                <a:spcPts val="2800"/>
              </a:lnSpc>
              <a:buFont typeface="Arial"/>
              <a:buChar char="•"/>
            </a:pPr>
            <a:r>
              <a:rPr lang="en-US" sz="2000">
                <a:solidFill>
                  <a:srgbClr val="504C44"/>
                </a:solidFill>
                <a:latin typeface="Inter"/>
              </a:rPr>
              <a:t>Biases in data</a:t>
            </a:r>
          </a:p>
          <a:p>
            <a:pPr marL="431801" indent="-215900" lvl="1">
              <a:lnSpc>
                <a:spcPts val="2800"/>
              </a:lnSpc>
              <a:buFont typeface="Arial"/>
              <a:buChar char="•"/>
            </a:pPr>
            <a:r>
              <a:rPr lang="en-US" sz="2000">
                <a:solidFill>
                  <a:srgbClr val="504C44"/>
                </a:solidFill>
                <a:latin typeface="Inter"/>
              </a:rPr>
              <a:t>Biases in algorithmic design</a:t>
            </a:r>
          </a:p>
          <a:p>
            <a:pPr marL="431801" indent="-215900" lvl="1">
              <a:lnSpc>
                <a:spcPts val="2800"/>
              </a:lnSpc>
              <a:buFont typeface="Arial"/>
              <a:buChar char="•"/>
            </a:pPr>
            <a:r>
              <a:rPr lang="en-US" sz="2000">
                <a:solidFill>
                  <a:srgbClr val="504C44"/>
                </a:solidFill>
                <a:latin typeface="Inter"/>
              </a:rPr>
              <a:t>Biases in human use. </a:t>
            </a:r>
          </a:p>
          <a:p>
            <a:pPr>
              <a:lnSpc>
                <a:spcPts val="2800"/>
              </a:lnSpc>
            </a:pPr>
          </a:p>
          <a:p>
            <a:pPr>
              <a:lnSpc>
                <a:spcPts val="2800"/>
              </a:lnSpc>
            </a:pPr>
          </a:p>
        </p:txBody>
      </p:sp>
      <p:sp>
        <p:nvSpPr>
          <p:cNvPr name="TextBox 4" id="4"/>
          <p:cNvSpPr txBox="true"/>
          <p:nvPr/>
        </p:nvSpPr>
        <p:spPr>
          <a:xfrm rot="0">
            <a:off x="9144000" y="2816713"/>
            <a:ext cx="8115300" cy="137477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FACTORS IMPACTING ALGORITHMIC BIAS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65629"/>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2"/>
            <a:stretch>
              <a:fillRect l="0" t="0" r="0" b="0"/>
            </a:stretch>
          </a:blipFill>
        </p:spPr>
      </p:sp>
      <p:sp>
        <p:nvSpPr>
          <p:cNvPr name="TextBox 3" id="3"/>
          <p:cNvSpPr txBox="true"/>
          <p:nvPr/>
        </p:nvSpPr>
        <p:spPr>
          <a:xfrm rot="0">
            <a:off x="933514" y="714504"/>
            <a:ext cx="8115300" cy="20796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PIZZA BIAS: WHEN DATA CHEESES OUT!</a:t>
            </a:r>
          </a:p>
          <a:p>
            <a:pPr>
              <a:lnSpc>
                <a:spcPts val="5599"/>
              </a:lnSpc>
            </a:pPr>
          </a:p>
        </p:txBody>
      </p:sp>
      <p:sp>
        <p:nvSpPr>
          <p:cNvPr name="TextBox 4" id="4"/>
          <p:cNvSpPr txBox="true"/>
          <p:nvPr/>
        </p:nvSpPr>
        <p:spPr>
          <a:xfrm rot="0">
            <a:off x="8736358" y="4064000"/>
            <a:ext cx="7564845" cy="2111375"/>
          </a:xfrm>
          <a:prstGeom prst="rect">
            <a:avLst/>
          </a:prstGeom>
        </p:spPr>
        <p:txBody>
          <a:bodyPr anchor="t" rtlCol="false" tIns="0" lIns="0" bIns="0" rIns="0">
            <a:spAutoFit/>
          </a:bodyPr>
          <a:lstStyle/>
          <a:p>
            <a:pPr algn="just">
              <a:lnSpc>
                <a:spcPts val="2800"/>
              </a:lnSpc>
            </a:pPr>
            <a:r>
              <a:rPr lang="en-US" sz="2000">
                <a:solidFill>
                  <a:srgbClr val="504C44"/>
                </a:solidFill>
                <a:latin typeface="Inter"/>
              </a:rPr>
              <a:t>Think of data like a pizza. Bias is like putting way more cheese on one slice than the others. It's not fair for all the slices, and that's how bias in data works—some parts get more attention than they deserve. Let's aim for a balanced topping distribution!</a:t>
            </a:r>
          </a:p>
          <a:p>
            <a:pPr algn="just">
              <a:lnSpc>
                <a:spcPts val="2800"/>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9873613" y="937171"/>
            <a:ext cx="7555658" cy="8321129"/>
            <a:chOff x="0" y="0"/>
            <a:chExt cx="10074211" cy="11094839"/>
          </a:xfrm>
        </p:grpSpPr>
        <p:sp>
          <p:nvSpPr>
            <p:cNvPr name="TextBox 3" id="3"/>
            <p:cNvSpPr txBox="true"/>
            <p:nvPr/>
          </p:nvSpPr>
          <p:spPr>
            <a:xfrm rot="0">
              <a:off x="0" y="-66675"/>
              <a:ext cx="10074211" cy="3690408"/>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DETECTING AND MITIGATING AGE BIAS ON CREDIT DECISIONS</a:t>
              </a:r>
            </a:p>
            <a:p>
              <a:pPr>
                <a:lnSpc>
                  <a:spcPts val="5599"/>
                </a:lnSpc>
              </a:pPr>
            </a:p>
          </p:txBody>
        </p:sp>
        <p:sp>
          <p:nvSpPr>
            <p:cNvPr name="TextBox 4" id="4"/>
            <p:cNvSpPr txBox="true"/>
            <p:nvPr/>
          </p:nvSpPr>
          <p:spPr>
            <a:xfrm rot="0">
              <a:off x="0" y="6315370"/>
              <a:ext cx="8997228" cy="919692"/>
            </a:xfrm>
            <a:prstGeom prst="rect">
              <a:avLst/>
            </a:prstGeom>
          </p:spPr>
          <p:txBody>
            <a:bodyPr anchor="t" rtlCol="false" tIns="0" lIns="0" bIns="0" rIns="0">
              <a:spAutoFit/>
            </a:bodyPr>
            <a:lstStyle/>
            <a:p>
              <a:pPr>
                <a:lnSpc>
                  <a:spcPts val="2800"/>
                </a:lnSpc>
              </a:pPr>
              <a:r>
                <a:rPr lang="en-US" sz="2000">
                  <a:solidFill>
                    <a:srgbClr val="504C44"/>
                  </a:solidFill>
                  <a:latin typeface="Inter"/>
                </a:rPr>
                <a:t>Compute fairness metric on original training dataset</a:t>
              </a:r>
            </a:p>
            <a:p>
              <a:pPr>
                <a:lnSpc>
                  <a:spcPts val="2800"/>
                </a:lnSpc>
              </a:pPr>
            </a:p>
          </p:txBody>
        </p:sp>
        <p:sp>
          <p:nvSpPr>
            <p:cNvPr name="TextBox 5" id="5"/>
            <p:cNvSpPr txBox="true"/>
            <p:nvPr/>
          </p:nvSpPr>
          <p:spPr>
            <a:xfrm rot="0">
              <a:off x="0" y="5696109"/>
              <a:ext cx="2705529" cy="449792"/>
            </a:xfrm>
            <a:prstGeom prst="rect">
              <a:avLst/>
            </a:prstGeom>
          </p:spPr>
          <p:txBody>
            <a:bodyPr anchor="t" rtlCol="false" tIns="0" lIns="0" bIns="0" rIns="0">
              <a:spAutoFit/>
            </a:bodyPr>
            <a:lstStyle/>
            <a:p>
              <a:pPr>
                <a:lnSpc>
                  <a:spcPts val="2800"/>
                </a:lnSpc>
              </a:pPr>
              <a:r>
                <a:rPr lang="en-US" sz="2000">
                  <a:solidFill>
                    <a:srgbClr val="504C44"/>
                  </a:solidFill>
                  <a:latin typeface="Inter Bold"/>
                </a:rPr>
                <a:t>Step 2:</a:t>
              </a:r>
            </a:p>
          </p:txBody>
        </p:sp>
        <p:sp>
          <p:nvSpPr>
            <p:cNvPr name="TextBox 6" id="6"/>
            <p:cNvSpPr txBox="true"/>
            <p:nvPr/>
          </p:nvSpPr>
          <p:spPr>
            <a:xfrm rot="0">
              <a:off x="0" y="8296858"/>
              <a:ext cx="8997228" cy="449792"/>
            </a:xfrm>
            <a:prstGeom prst="rect">
              <a:avLst/>
            </a:prstGeom>
          </p:spPr>
          <p:txBody>
            <a:bodyPr anchor="t" rtlCol="false" tIns="0" lIns="0" bIns="0" rIns="0">
              <a:spAutoFit/>
            </a:bodyPr>
            <a:lstStyle/>
            <a:p>
              <a:pPr>
                <a:lnSpc>
                  <a:spcPts val="2800"/>
                </a:lnSpc>
              </a:pPr>
              <a:r>
                <a:rPr lang="en-US" sz="2000">
                  <a:solidFill>
                    <a:srgbClr val="504C44"/>
                  </a:solidFill>
                  <a:latin typeface="Inter"/>
                </a:rPr>
                <a:t>Mitigate bias by transforming the original dataset</a:t>
              </a:r>
            </a:p>
          </p:txBody>
        </p:sp>
        <p:sp>
          <p:nvSpPr>
            <p:cNvPr name="TextBox 7" id="7"/>
            <p:cNvSpPr txBox="true"/>
            <p:nvPr/>
          </p:nvSpPr>
          <p:spPr>
            <a:xfrm rot="0">
              <a:off x="0" y="7677597"/>
              <a:ext cx="2705529" cy="449792"/>
            </a:xfrm>
            <a:prstGeom prst="rect">
              <a:avLst/>
            </a:prstGeom>
          </p:spPr>
          <p:txBody>
            <a:bodyPr anchor="t" rtlCol="false" tIns="0" lIns="0" bIns="0" rIns="0">
              <a:spAutoFit/>
            </a:bodyPr>
            <a:lstStyle/>
            <a:p>
              <a:pPr>
                <a:lnSpc>
                  <a:spcPts val="2800"/>
                </a:lnSpc>
              </a:pPr>
              <a:r>
                <a:rPr lang="en-US" sz="2000">
                  <a:solidFill>
                    <a:srgbClr val="504C44"/>
                  </a:solidFill>
                  <a:latin typeface="Inter Bold"/>
                </a:rPr>
                <a:t>Step 3:</a:t>
              </a:r>
            </a:p>
          </p:txBody>
        </p:sp>
        <p:sp>
          <p:nvSpPr>
            <p:cNvPr name="TextBox 8" id="8"/>
            <p:cNvSpPr txBox="true"/>
            <p:nvPr/>
          </p:nvSpPr>
          <p:spPr>
            <a:xfrm rot="0">
              <a:off x="0" y="10175147"/>
              <a:ext cx="8997228" cy="919692"/>
            </a:xfrm>
            <a:prstGeom prst="rect">
              <a:avLst/>
            </a:prstGeom>
          </p:spPr>
          <p:txBody>
            <a:bodyPr anchor="t" rtlCol="false" tIns="0" lIns="0" bIns="0" rIns="0">
              <a:spAutoFit/>
            </a:bodyPr>
            <a:lstStyle/>
            <a:p>
              <a:pPr>
                <a:lnSpc>
                  <a:spcPts val="2800"/>
                </a:lnSpc>
              </a:pPr>
              <a:r>
                <a:rPr lang="en-US" sz="2000">
                  <a:solidFill>
                    <a:srgbClr val="504C44"/>
                  </a:solidFill>
                  <a:latin typeface="Inter"/>
                </a:rPr>
                <a:t>Compute fairness metric on transformed training dataset</a:t>
              </a:r>
            </a:p>
          </p:txBody>
        </p:sp>
        <p:sp>
          <p:nvSpPr>
            <p:cNvPr name="TextBox 9" id="9"/>
            <p:cNvSpPr txBox="true"/>
            <p:nvPr/>
          </p:nvSpPr>
          <p:spPr>
            <a:xfrm rot="0">
              <a:off x="0" y="9555886"/>
              <a:ext cx="2705529" cy="449792"/>
            </a:xfrm>
            <a:prstGeom prst="rect">
              <a:avLst/>
            </a:prstGeom>
          </p:spPr>
          <p:txBody>
            <a:bodyPr anchor="t" rtlCol="false" tIns="0" lIns="0" bIns="0" rIns="0">
              <a:spAutoFit/>
            </a:bodyPr>
            <a:lstStyle/>
            <a:p>
              <a:pPr>
                <a:lnSpc>
                  <a:spcPts val="2800"/>
                </a:lnSpc>
              </a:pPr>
              <a:r>
                <a:rPr lang="en-US" sz="2000">
                  <a:solidFill>
                    <a:srgbClr val="504C44"/>
                  </a:solidFill>
                  <a:latin typeface="Inter Bold"/>
                </a:rPr>
                <a:t>Step 4:</a:t>
              </a:r>
            </a:p>
          </p:txBody>
        </p:sp>
        <p:sp>
          <p:nvSpPr>
            <p:cNvPr name="TextBox 10" id="10"/>
            <p:cNvSpPr txBox="true"/>
            <p:nvPr/>
          </p:nvSpPr>
          <p:spPr>
            <a:xfrm rot="0">
              <a:off x="0" y="3863982"/>
              <a:ext cx="8997228" cy="1389592"/>
            </a:xfrm>
            <a:prstGeom prst="rect">
              <a:avLst/>
            </a:prstGeom>
          </p:spPr>
          <p:txBody>
            <a:bodyPr anchor="t" rtlCol="false" tIns="0" lIns="0" bIns="0" rIns="0">
              <a:spAutoFit/>
            </a:bodyPr>
            <a:lstStyle/>
            <a:p>
              <a:pPr>
                <a:lnSpc>
                  <a:spcPts val="2800"/>
                </a:lnSpc>
              </a:pPr>
              <a:r>
                <a:rPr lang="en-US" sz="2000">
                  <a:solidFill>
                    <a:srgbClr val="504C44"/>
                  </a:solidFill>
                  <a:latin typeface="Inter"/>
                </a:rPr>
                <a:t>Set bias detection options, load dataset, and split between train and test</a:t>
              </a:r>
            </a:p>
            <a:p>
              <a:pPr>
                <a:lnSpc>
                  <a:spcPts val="2800"/>
                </a:lnSpc>
              </a:pPr>
            </a:p>
          </p:txBody>
        </p:sp>
        <p:sp>
          <p:nvSpPr>
            <p:cNvPr name="TextBox 11" id="11"/>
            <p:cNvSpPr txBox="true"/>
            <p:nvPr/>
          </p:nvSpPr>
          <p:spPr>
            <a:xfrm rot="0">
              <a:off x="0" y="3244721"/>
              <a:ext cx="2705529" cy="449792"/>
            </a:xfrm>
            <a:prstGeom prst="rect">
              <a:avLst/>
            </a:prstGeom>
          </p:spPr>
          <p:txBody>
            <a:bodyPr anchor="t" rtlCol="false" tIns="0" lIns="0" bIns="0" rIns="0">
              <a:spAutoFit/>
            </a:bodyPr>
            <a:lstStyle/>
            <a:p>
              <a:pPr>
                <a:lnSpc>
                  <a:spcPts val="2800"/>
                </a:lnSpc>
              </a:pPr>
              <a:r>
                <a:rPr lang="en-US" sz="2000">
                  <a:solidFill>
                    <a:srgbClr val="504C44"/>
                  </a:solidFill>
                  <a:latin typeface="Inter Bold"/>
                </a:rPr>
                <a:t>step 1:</a:t>
              </a:r>
            </a:p>
          </p:txBody>
        </p:sp>
      </p:grpSp>
      <p:grpSp>
        <p:nvGrpSpPr>
          <p:cNvPr name="Group 12" id="12"/>
          <p:cNvGrpSpPr/>
          <p:nvPr/>
        </p:nvGrpSpPr>
        <p:grpSpPr>
          <a:xfrm rot="0">
            <a:off x="1565661" y="3110007"/>
            <a:ext cx="6002833" cy="3975457"/>
            <a:chOff x="0" y="0"/>
            <a:chExt cx="8003777" cy="5300609"/>
          </a:xfrm>
        </p:grpSpPr>
        <p:sp>
          <p:nvSpPr>
            <p:cNvPr name="TextBox 13" id="13"/>
            <p:cNvSpPr txBox="true"/>
            <p:nvPr/>
          </p:nvSpPr>
          <p:spPr>
            <a:xfrm rot="0">
              <a:off x="0" y="-66675"/>
              <a:ext cx="6036316" cy="2750608"/>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MITIGATION STRATEGIES</a:t>
              </a:r>
            </a:p>
            <a:p>
              <a:pPr>
                <a:lnSpc>
                  <a:spcPts val="5599"/>
                </a:lnSpc>
              </a:pPr>
            </a:p>
          </p:txBody>
        </p:sp>
        <p:sp>
          <p:nvSpPr>
            <p:cNvPr name="TextBox 14" id="14"/>
            <p:cNvSpPr txBox="true"/>
            <p:nvPr/>
          </p:nvSpPr>
          <p:spPr>
            <a:xfrm rot="0">
              <a:off x="192281" y="2971218"/>
              <a:ext cx="7811496" cy="23293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504C44"/>
                  </a:solidFill>
                  <a:latin typeface="Inter"/>
                </a:rPr>
                <a:t>Data defining</a:t>
              </a:r>
            </a:p>
            <a:p>
              <a:pPr marL="431801" indent="-215900" lvl="1">
                <a:lnSpc>
                  <a:spcPts val="2800"/>
                </a:lnSpc>
                <a:buFont typeface="Arial"/>
                <a:buChar char="•"/>
              </a:pPr>
              <a:r>
                <a:rPr lang="en-US" sz="2000">
                  <a:solidFill>
                    <a:srgbClr val="504C44"/>
                  </a:solidFill>
                  <a:latin typeface="Inter"/>
                </a:rPr>
                <a:t>Data gathering</a:t>
              </a:r>
            </a:p>
            <a:p>
              <a:pPr marL="431801" indent="-215900" lvl="1">
                <a:lnSpc>
                  <a:spcPts val="2800"/>
                </a:lnSpc>
                <a:buFont typeface="Arial"/>
                <a:buChar char="•"/>
              </a:pPr>
              <a:r>
                <a:rPr lang="en-US" sz="2000">
                  <a:solidFill>
                    <a:srgbClr val="504C44"/>
                  </a:solidFill>
                  <a:latin typeface="Inter"/>
                </a:rPr>
                <a:t>Data labelling</a:t>
              </a:r>
            </a:p>
            <a:p>
              <a:pPr marL="431801" indent="-215900" lvl="1">
                <a:lnSpc>
                  <a:spcPts val="2800"/>
                </a:lnSpc>
                <a:buFont typeface="Arial"/>
                <a:buChar char="•"/>
              </a:pPr>
              <a:r>
                <a:rPr lang="en-US" sz="2000">
                  <a:solidFill>
                    <a:srgbClr val="504C44"/>
                  </a:solidFill>
                  <a:latin typeface="Inter"/>
                </a:rPr>
                <a:t>Data pre-processing</a:t>
              </a:r>
            </a:p>
            <a:p>
              <a:pPr>
                <a:lnSpc>
                  <a:spcPts val="280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964160" y="3076689"/>
            <a:ext cx="11811676" cy="3301613"/>
            <a:chOff x="0" y="0"/>
            <a:chExt cx="15748901" cy="4402151"/>
          </a:xfrm>
        </p:grpSpPr>
        <p:sp>
          <p:nvSpPr>
            <p:cNvPr name="Freeform 3" id="3"/>
            <p:cNvSpPr/>
            <p:nvPr/>
          </p:nvSpPr>
          <p:spPr>
            <a:xfrm flipH="false" flipV="false" rot="0">
              <a:off x="0" y="0"/>
              <a:ext cx="15748901" cy="3408224"/>
            </a:xfrm>
            <a:custGeom>
              <a:avLst/>
              <a:gdLst/>
              <a:ahLst/>
              <a:cxnLst/>
              <a:rect r="r" b="b" t="t" l="l"/>
              <a:pathLst>
                <a:path h="3408224" w="15748901">
                  <a:moveTo>
                    <a:pt x="0" y="0"/>
                  </a:moveTo>
                  <a:lnTo>
                    <a:pt x="15748901" y="0"/>
                  </a:lnTo>
                  <a:lnTo>
                    <a:pt x="15748901" y="3408224"/>
                  </a:lnTo>
                  <a:lnTo>
                    <a:pt x="0" y="3408224"/>
                  </a:lnTo>
                  <a:lnTo>
                    <a:pt x="0" y="0"/>
                  </a:lnTo>
                  <a:close/>
                </a:path>
              </a:pathLst>
            </a:custGeom>
            <a:blipFill>
              <a:blip r:embed="rId2"/>
              <a:stretch>
                <a:fillRect l="0" t="0" r="0" b="0"/>
              </a:stretch>
            </a:blipFill>
          </p:spPr>
        </p:sp>
        <p:sp>
          <p:nvSpPr>
            <p:cNvPr name="Freeform 4" id="4"/>
            <p:cNvSpPr/>
            <p:nvPr/>
          </p:nvSpPr>
          <p:spPr>
            <a:xfrm flipH="false" flipV="false" rot="0">
              <a:off x="0" y="3408224"/>
              <a:ext cx="9680854" cy="993928"/>
            </a:xfrm>
            <a:custGeom>
              <a:avLst/>
              <a:gdLst/>
              <a:ahLst/>
              <a:cxnLst/>
              <a:rect r="r" b="b" t="t" l="l"/>
              <a:pathLst>
                <a:path h="993928" w="9680854">
                  <a:moveTo>
                    <a:pt x="0" y="0"/>
                  </a:moveTo>
                  <a:lnTo>
                    <a:pt x="9680854" y="0"/>
                  </a:lnTo>
                  <a:lnTo>
                    <a:pt x="9680854" y="993927"/>
                  </a:lnTo>
                  <a:lnTo>
                    <a:pt x="0" y="993927"/>
                  </a:lnTo>
                  <a:lnTo>
                    <a:pt x="0" y="0"/>
                  </a:lnTo>
                  <a:close/>
                </a:path>
              </a:pathLst>
            </a:custGeom>
            <a:blipFill>
              <a:blip r:embed="rId3"/>
              <a:stretch>
                <a:fillRect l="0" t="0" r="0" b="0"/>
              </a:stretch>
            </a:blipFill>
          </p:spPr>
        </p:sp>
      </p:grpSp>
      <p:sp>
        <p:nvSpPr>
          <p:cNvPr name="TextBox 5" id="5"/>
          <p:cNvSpPr txBox="true"/>
          <p:nvPr/>
        </p:nvSpPr>
        <p:spPr>
          <a:xfrm rot="0">
            <a:off x="1701838" y="1995766"/>
            <a:ext cx="7777203"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DATA PREPROCESSING</a:t>
            </a:r>
          </a:p>
        </p:txBody>
      </p:sp>
      <p:sp>
        <p:nvSpPr>
          <p:cNvPr name="TextBox 6" id="6"/>
          <p:cNvSpPr txBox="true"/>
          <p:nvPr/>
        </p:nvSpPr>
        <p:spPr>
          <a:xfrm rot="0">
            <a:off x="1877482" y="7650781"/>
            <a:ext cx="4585488"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Load the German credit card dataset</a:t>
            </a:r>
          </a:p>
        </p:txBody>
      </p:sp>
      <p:sp>
        <p:nvSpPr>
          <p:cNvPr name="TextBox 7" id="7"/>
          <p:cNvSpPr txBox="true"/>
          <p:nvPr/>
        </p:nvSpPr>
        <p:spPr>
          <a:xfrm rot="0">
            <a:off x="1877482" y="7181131"/>
            <a:ext cx="2029147" cy="412750"/>
          </a:xfrm>
          <a:prstGeom prst="rect">
            <a:avLst/>
          </a:prstGeom>
        </p:spPr>
        <p:txBody>
          <a:bodyPr anchor="t" rtlCol="false" tIns="0" lIns="0" bIns="0" rIns="0">
            <a:spAutoFit/>
          </a:bodyPr>
          <a:lstStyle/>
          <a:p>
            <a:pPr>
              <a:lnSpc>
                <a:spcPts val="3499"/>
              </a:lnSpc>
            </a:pPr>
            <a:r>
              <a:rPr lang="en-US" sz="2499">
                <a:solidFill>
                  <a:srgbClr val="504C44"/>
                </a:solidFill>
                <a:latin typeface="Inter Bold"/>
              </a:rPr>
              <a:t>Step 1</a:t>
            </a:r>
          </a:p>
        </p:txBody>
      </p:sp>
      <p:sp>
        <p:nvSpPr>
          <p:cNvPr name="TextBox 8" id="8"/>
          <p:cNvSpPr txBox="true"/>
          <p:nvPr/>
        </p:nvSpPr>
        <p:spPr>
          <a:xfrm rot="0">
            <a:off x="6849017" y="7181131"/>
            <a:ext cx="2029147" cy="412750"/>
          </a:xfrm>
          <a:prstGeom prst="rect">
            <a:avLst/>
          </a:prstGeom>
        </p:spPr>
        <p:txBody>
          <a:bodyPr anchor="t" rtlCol="false" tIns="0" lIns="0" bIns="0" rIns="0">
            <a:spAutoFit/>
          </a:bodyPr>
          <a:lstStyle/>
          <a:p>
            <a:pPr>
              <a:lnSpc>
                <a:spcPts val="3499"/>
              </a:lnSpc>
            </a:pPr>
            <a:r>
              <a:rPr lang="en-US" sz="2499">
                <a:solidFill>
                  <a:srgbClr val="504C44"/>
                </a:solidFill>
                <a:latin typeface="Inter Bold"/>
              </a:rPr>
              <a:t>Step 2</a:t>
            </a:r>
          </a:p>
        </p:txBody>
      </p:sp>
      <p:sp>
        <p:nvSpPr>
          <p:cNvPr name="TextBox 9" id="9"/>
          <p:cNvSpPr txBox="true"/>
          <p:nvPr/>
        </p:nvSpPr>
        <p:spPr>
          <a:xfrm rot="0">
            <a:off x="11820552" y="7181131"/>
            <a:ext cx="2029147" cy="412750"/>
          </a:xfrm>
          <a:prstGeom prst="rect">
            <a:avLst/>
          </a:prstGeom>
        </p:spPr>
        <p:txBody>
          <a:bodyPr anchor="t" rtlCol="false" tIns="0" lIns="0" bIns="0" rIns="0">
            <a:spAutoFit/>
          </a:bodyPr>
          <a:lstStyle/>
          <a:p>
            <a:pPr>
              <a:lnSpc>
                <a:spcPts val="3499"/>
              </a:lnSpc>
            </a:pPr>
            <a:r>
              <a:rPr lang="en-US" sz="2499">
                <a:solidFill>
                  <a:srgbClr val="504C44"/>
                </a:solidFill>
                <a:latin typeface="Inter Bold"/>
              </a:rPr>
              <a:t>Step 3</a:t>
            </a:r>
          </a:p>
        </p:txBody>
      </p:sp>
      <p:sp>
        <p:nvSpPr>
          <p:cNvPr name="TextBox 10" id="10"/>
          <p:cNvSpPr txBox="true"/>
          <p:nvPr/>
        </p:nvSpPr>
        <p:spPr>
          <a:xfrm rot="0">
            <a:off x="6849017" y="7650781"/>
            <a:ext cx="4585488"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Specify the protected attribute</a:t>
            </a:r>
          </a:p>
        </p:txBody>
      </p:sp>
      <p:sp>
        <p:nvSpPr>
          <p:cNvPr name="TextBox 11" id="11"/>
          <p:cNvSpPr txBox="true"/>
          <p:nvPr/>
        </p:nvSpPr>
        <p:spPr>
          <a:xfrm rot="0">
            <a:off x="11825030" y="7650781"/>
            <a:ext cx="4585488" cy="1054100"/>
          </a:xfrm>
          <a:prstGeom prst="rect">
            <a:avLst/>
          </a:prstGeom>
        </p:spPr>
        <p:txBody>
          <a:bodyPr anchor="t" rtlCol="false" tIns="0" lIns="0" bIns="0" rIns="0">
            <a:spAutoFit/>
          </a:bodyPr>
          <a:lstStyle/>
          <a:p>
            <a:pPr>
              <a:lnSpc>
                <a:spcPts val="2800"/>
              </a:lnSpc>
            </a:pPr>
            <a:r>
              <a:rPr lang="en-US" sz="2000">
                <a:solidFill>
                  <a:srgbClr val="504C44"/>
                </a:solidFill>
                <a:latin typeface="Inter"/>
              </a:rPr>
              <a:t>split dataset into train and test datasets</a:t>
            </a:r>
          </a:p>
          <a:p>
            <a:pPr>
              <a:lnSpc>
                <a:spcPts val="28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DAF1TFxUsh0</dc:identifier>
  <dcterms:modified xsi:type="dcterms:W3CDTF">2011-08-01T06:04:30Z</dcterms:modified>
  <cp:revision>1</cp:revision>
  <dc:title>Ethics in AI</dc:title>
</cp:coreProperties>
</file>